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5"/>
  </p:notesMasterIdLst>
  <p:sldIdLst>
    <p:sldId id="256" r:id="rId2"/>
    <p:sldId id="280" r:id="rId3"/>
    <p:sldId id="257" r:id="rId4"/>
    <p:sldId id="258" r:id="rId5"/>
    <p:sldId id="259" r:id="rId6"/>
    <p:sldId id="260" r:id="rId7"/>
    <p:sldId id="281" r:id="rId8"/>
    <p:sldId id="261" r:id="rId9"/>
    <p:sldId id="262" r:id="rId10"/>
    <p:sldId id="263" r:id="rId11"/>
    <p:sldId id="265" r:id="rId12"/>
    <p:sldId id="266" r:id="rId13"/>
    <p:sldId id="267" r:id="rId14"/>
    <p:sldId id="268" r:id="rId15"/>
    <p:sldId id="269" r:id="rId16"/>
    <p:sldId id="287" r:id="rId17"/>
    <p:sldId id="264" r:id="rId18"/>
    <p:sldId id="271" r:id="rId19"/>
    <p:sldId id="270" r:id="rId20"/>
    <p:sldId id="272" r:id="rId21"/>
    <p:sldId id="273" r:id="rId22"/>
    <p:sldId id="274" r:id="rId23"/>
    <p:sldId id="275" r:id="rId24"/>
    <p:sldId id="277" r:id="rId25"/>
    <p:sldId id="276" r:id="rId26"/>
    <p:sldId id="278" r:id="rId27"/>
    <p:sldId id="279" r:id="rId28"/>
    <p:sldId id="283" r:id="rId29"/>
    <p:sldId id="284" r:id="rId30"/>
    <p:sldId id="282" r:id="rId31"/>
    <p:sldId id="285" r:id="rId32"/>
    <p:sldId id="286" r:id="rId33"/>
    <p:sldId id="28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6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8846" autoAdjust="0"/>
  </p:normalViewPr>
  <p:slideViewPr>
    <p:cSldViewPr snapToGrid="0" snapToObjects="1">
      <p:cViewPr varScale="1">
        <p:scale>
          <a:sx n="10" d="100"/>
          <a:sy n="10" d="100"/>
        </p:scale>
        <p:origin x="-560" y="-80"/>
      </p:cViewPr>
      <p:guideLst>
        <p:guide orient="horz" pos="2160"/>
        <p:guide pos="2880"/>
      </p:guideLst>
    </p:cSldViewPr>
  </p:slideViewPr>
  <p:notesTextViewPr>
    <p:cViewPr>
      <p:scale>
        <a:sx n="225" d="100"/>
        <a:sy n="225"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22E6EC-126F-A44C-A145-8C3A6AF953EA}" type="datetimeFigureOut">
              <a:rPr lang="en-US" smtClean="0"/>
              <a:t>9/9/13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86AC72-D04E-E648-8C7E-510A829B9BDD}" type="slidenum">
              <a:rPr lang="en-US" smtClean="0"/>
              <a:t>‹#›</a:t>
            </a:fld>
            <a:endParaRPr lang="en-US"/>
          </a:p>
        </p:txBody>
      </p:sp>
    </p:spTree>
    <p:extLst>
      <p:ext uri="{BB962C8B-B14F-4D97-AF65-F5344CB8AC3E}">
        <p14:creationId xmlns:p14="http://schemas.microsoft.com/office/powerpoint/2010/main" val="29118270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86AC72-D04E-E648-8C7E-510A829B9BDD}" type="slidenum">
              <a:rPr lang="en-US" smtClean="0"/>
              <a:t>1</a:t>
            </a:fld>
            <a:endParaRPr lang="en-US"/>
          </a:p>
        </p:txBody>
      </p:sp>
    </p:spTree>
    <p:extLst>
      <p:ext uri="{BB962C8B-B14F-4D97-AF65-F5344CB8AC3E}">
        <p14:creationId xmlns:p14="http://schemas.microsoft.com/office/powerpoint/2010/main" val="5371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Bantu came to central Africa some 2000 years ago they have lived</a:t>
            </a:r>
            <a:r>
              <a:rPr lang="en-US" baseline="0" dirty="0" smtClean="0"/>
              <a:t> in proximity with the Chimpanzees. It would seem from epidemiological studies on Chimps that their SIV-</a:t>
            </a:r>
            <a:r>
              <a:rPr lang="en-US" baseline="0" dirty="0" err="1" smtClean="0"/>
              <a:t>epz</a:t>
            </a:r>
            <a:r>
              <a:rPr lang="en-US" baseline="0" dirty="0" smtClean="0"/>
              <a:t>  viruses have been around for a few hundred years and there has not been a human epidemic so the scenario sketched on the screen is the most likely one. Something happened!</a:t>
            </a:r>
          </a:p>
          <a:p>
            <a:r>
              <a:rPr lang="en-US" baseline="0" dirty="0" smtClean="0"/>
              <a:t>The typical explanation has been that the virus became more virulent for humans and more able to spread sexually but this does not seem convincing</a:t>
            </a:r>
            <a:endParaRPr lang="en-US" dirty="0"/>
          </a:p>
        </p:txBody>
      </p:sp>
      <p:sp>
        <p:nvSpPr>
          <p:cNvPr id="4" name="Slide Number Placeholder 3"/>
          <p:cNvSpPr>
            <a:spLocks noGrp="1"/>
          </p:cNvSpPr>
          <p:nvPr>
            <p:ph type="sldNum" sz="quarter" idx="10"/>
          </p:nvPr>
        </p:nvSpPr>
        <p:spPr/>
        <p:txBody>
          <a:bodyPr/>
          <a:lstStyle/>
          <a:p>
            <a:fld id="{8686AC72-D04E-E648-8C7E-510A829B9BDD}" type="slidenum">
              <a:rPr lang="en-US" smtClean="0"/>
              <a:t>10</a:t>
            </a:fld>
            <a:endParaRPr lang="en-US"/>
          </a:p>
        </p:txBody>
      </p:sp>
    </p:spTree>
    <p:extLst>
      <p:ext uri="{BB962C8B-B14F-4D97-AF65-F5344CB8AC3E}">
        <p14:creationId xmlns:p14="http://schemas.microsoft.com/office/powerpoint/2010/main" val="2682460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all these, parenteral treatments were the preferred treatments.</a:t>
            </a:r>
          </a:p>
          <a:p>
            <a:r>
              <a:rPr lang="en-US" dirty="0" smtClean="0"/>
              <a:t>In fact some of the programs were phenomenal  in their energy and scope</a:t>
            </a:r>
          </a:p>
          <a:p>
            <a:r>
              <a:rPr lang="en-US" dirty="0" smtClean="0"/>
              <a:t>Massive iatrogenic transmission of Hepatitis occurred through the efforts to treat with parenteral</a:t>
            </a:r>
            <a:r>
              <a:rPr lang="en-US" baseline="0" dirty="0" smtClean="0"/>
              <a:t> quinine</a:t>
            </a:r>
          </a:p>
          <a:p>
            <a:r>
              <a:rPr lang="en-US" baseline="0" dirty="0" smtClean="0"/>
              <a:t>Large scale programs for the treatment of Yaws and syphilis in the areas that corresponds to the habitat of the Pan T Troglodytes  took place. The incidence of Yaws was of the order of 200/1000 per year in some of these populations between 1920 -1950 </a:t>
            </a:r>
          </a:p>
          <a:p>
            <a:r>
              <a:rPr lang="en-US" baseline="0" dirty="0" smtClean="0"/>
              <a:t>So intense was the prevalence of disease and so intense was the response that over a few years the entire population would have been injected</a:t>
            </a:r>
            <a:endParaRPr lang="en-US" dirty="0"/>
          </a:p>
        </p:txBody>
      </p:sp>
      <p:sp>
        <p:nvSpPr>
          <p:cNvPr id="4" name="Slide Number Placeholder 3"/>
          <p:cNvSpPr>
            <a:spLocks noGrp="1"/>
          </p:cNvSpPr>
          <p:nvPr>
            <p:ph type="sldNum" sz="quarter" idx="10"/>
          </p:nvPr>
        </p:nvSpPr>
        <p:spPr/>
        <p:txBody>
          <a:bodyPr/>
          <a:lstStyle/>
          <a:p>
            <a:fld id="{8686AC72-D04E-E648-8C7E-510A829B9BDD}" type="slidenum">
              <a:rPr lang="en-US" smtClean="0"/>
              <a:t>11</a:t>
            </a:fld>
            <a:endParaRPr lang="en-US"/>
          </a:p>
        </p:txBody>
      </p:sp>
    </p:spTree>
    <p:extLst>
      <p:ext uri="{BB962C8B-B14F-4D97-AF65-F5344CB8AC3E}">
        <p14:creationId xmlns:p14="http://schemas.microsoft.com/office/powerpoint/2010/main" val="3306963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Experience with shared needles in the drug using</a:t>
            </a:r>
            <a:r>
              <a:rPr lang="en-US" baseline="0" dirty="0" smtClean="0"/>
              <a:t> population has shown this to be a highly potent means of transmitting viral diseases.</a:t>
            </a:r>
          </a:p>
          <a:p>
            <a:r>
              <a:rPr lang="en-US" baseline="0" dirty="0" smtClean="0"/>
              <a:t>In fact the literature of the 1920s to 1950’s was replete with descriptions of what were felt to be “serum hepatitis” now known to be Hepatitis B and Hepatitis C</a:t>
            </a:r>
          </a:p>
          <a:p>
            <a:r>
              <a:rPr lang="en-US" baseline="0" dirty="0" smtClean="0"/>
              <a:t>Remember jaundice was the indicator not lab tests so only a fraction of the cases were recognized.</a:t>
            </a:r>
          </a:p>
          <a:p>
            <a:r>
              <a:rPr lang="en-US" baseline="0" dirty="0" smtClean="0"/>
              <a:t>The Belgians for all their faults were prolific health workers and organized huge public health initiatives involving massive forays into the villages where with production line efficiency they would inject the population with various medications.</a:t>
            </a:r>
          </a:p>
          <a:p>
            <a:r>
              <a:rPr lang="en-US" baseline="0" dirty="0" smtClean="0"/>
              <a:t>They were effective in reducing sleeping sickness and also combating leprosy. The use of quinine protected large segments of the expatriate population . The preference among the African population for injections which were felt to be more potent was also a factor but the problem lay in the sterilization procedures.</a:t>
            </a:r>
            <a:endParaRPr lang="en-US" dirty="0"/>
          </a:p>
        </p:txBody>
      </p:sp>
      <p:sp>
        <p:nvSpPr>
          <p:cNvPr id="4" name="Slide Number Placeholder 3"/>
          <p:cNvSpPr>
            <a:spLocks noGrp="1"/>
          </p:cNvSpPr>
          <p:nvPr>
            <p:ph type="sldNum" sz="quarter" idx="10"/>
          </p:nvPr>
        </p:nvSpPr>
        <p:spPr/>
        <p:txBody>
          <a:bodyPr/>
          <a:lstStyle/>
          <a:p>
            <a:fld id="{8686AC72-D04E-E648-8C7E-510A829B9BDD}" type="slidenum">
              <a:rPr lang="en-US" smtClean="0"/>
              <a:t>12</a:t>
            </a:fld>
            <a:endParaRPr lang="en-US"/>
          </a:p>
        </p:txBody>
      </p:sp>
    </p:spTree>
    <p:extLst>
      <p:ext uri="{BB962C8B-B14F-4D97-AF65-F5344CB8AC3E}">
        <p14:creationId xmlns:p14="http://schemas.microsoft.com/office/powerpoint/2010/main" val="1655330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on </a:t>
            </a:r>
            <a:r>
              <a:rPr lang="en-US" dirty="0" err="1" smtClean="0"/>
              <a:t>Hep</a:t>
            </a:r>
            <a:r>
              <a:rPr lang="en-US" dirty="0" smtClean="0"/>
              <a:t> B and </a:t>
            </a:r>
            <a:r>
              <a:rPr lang="en-US" dirty="0" err="1" smtClean="0"/>
              <a:t>Hep</a:t>
            </a:r>
            <a:r>
              <a:rPr lang="en-US" dirty="0" smtClean="0"/>
              <a:t> C confirmed that there was a lot of contaminated injecting going on  </a:t>
            </a:r>
          </a:p>
          <a:p>
            <a:r>
              <a:rPr lang="en-US" dirty="0" smtClean="0"/>
              <a:t>Of course the HIV had not been recognized nor the genetically identical SIV from the Chimp</a:t>
            </a:r>
          </a:p>
          <a:p>
            <a:r>
              <a:rPr lang="en-US" dirty="0" smtClean="0"/>
              <a:t>TODAY we know transmission by needle is 10 times more effective than through sexual intercourse.</a:t>
            </a:r>
          </a:p>
          <a:p>
            <a:r>
              <a:rPr lang="en-US" dirty="0" smtClean="0"/>
              <a:t>The high viremias that occur in the early phases of infection coupled with the repeated injections utilized in the treatment programs ensured  even greater opportunities for the transfer of the virus</a:t>
            </a:r>
            <a:endParaRPr lang="en-US" dirty="0"/>
          </a:p>
        </p:txBody>
      </p:sp>
      <p:sp>
        <p:nvSpPr>
          <p:cNvPr id="4" name="Slide Number Placeholder 3"/>
          <p:cNvSpPr>
            <a:spLocks noGrp="1"/>
          </p:cNvSpPr>
          <p:nvPr>
            <p:ph type="sldNum" sz="quarter" idx="10"/>
          </p:nvPr>
        </p:nvSpPr>
        <p:spPr/>
        <p:txBody>
          <a:bodyPr/>
          <a:lstStyle/>
          <a:p>
            <a:fld id="{8686AC72-D04E-E648-8C7E-510A829B9BDD}" type="slidenum">
              <a:rPr lang="en-US" smtClean="0"/>
              <a:t>13</a:t>
            </a:fld>
            <a:endParaRPr lang="en-US"/>
          </a:p>
        </p:txBody>
      </p:sp>
    </p:spTree>
    <p:extLst>
      <p:ext uri="{BB962C8B-B14F-4D97-AF65-F5344CB8AC3E}">
        <p14:creationId xmlns:p14="http://schemas.microsoft.com/office/powerpoint/2010/main" val="1665279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HIV were to be in the mix the amplification effect would have been enormous</a:t>
            </a:r>
            <a:endParaRPr lang="en-US" dirty="0"/>
          </a:p>
        </p:txBody>
      </p:sp>
      <p:sp>
        <p:nvSpPr>
          <p:cNvPr id="4" name="Slide Number Placeholder 3"/>
          <p:cNvSpPr>
            <a:spLocks noGrp="1"/>
          </p:cNvSpPr>
          <p:nvPr>
            <p:ph type="sldNum" sz="quarter" idx="10"/>
          </p:nvPr>
        </p:nvSpPr>
        <p:spPr/>
        <p:txBody>
          <a:bodyPr/>
          <a:lstStyle/>
          <a:p>
            <a:fld id="{8686AC72-D04E-E648-8C7E-510A829B9BDD}" type="slidenum">
              <a:rPr lang="en-US" smtClean="0"/>
              <a:t>14</a:t>
            </a:fld>
            <a:endParaRPr lang="en-US"/>
          </a:p>
        </p:txBody>
      </p:sp>
    </p:spTree>
    <p:extLst>
      <p:ext uri="{BB962C8B-B14F-4D97-AF65-F5344CB8AC3E}">
        <p14:creationId xmlns:p14="http://schemas.microsoft.com/office/powerpoint/2010/main" val="3251322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 THE MONKEY THE VIRUS DOES NOT CAUSE DISEASE BUT CAN CAUSE DISEASE IN OTHER SPECIES</a:t>
            </a:r>
          </a:p>
          <a:p>
            <a:r>
              <a:rPr lang="en-US" dirty="0" smtClean="0"/>
              <a:t>There have been 8 groups of HIV-2 identified but only groups A and B manage to spread</a:t>
            </a:r>
            <a:r>
              <a:rPr lang="en-US" baseline="0" dirty="0" smtClean="0"/>
              <a:t> Human to Human</a:t>
            </a:r>
          </a:p>
          <a:p>
            <a:r>
              <a:rPr lang="en-US" baseline="0" dirty="0" smtClean="0"/>
              <a:t>The sexual spread is less effective and the disease is not as pathogenic as HIV-1</a:t>
            </a:r>
          </a:p>
          <a:p>
            <a:r>
              <a:rPr lang="en-US" baseline="0" dirty="0" smtClean="0"/>
              <a:t> </a:t>
            </a:r>
          </a:p>
          <a:p>
            <a:r>
              <a:rPr lang="en-US" baseline="0" dirty="0" smtClean="0"/>
              <a:t>The interesting thing here is that as reuse of needles has stopped we are seeing a decrease in HIV-2 and in fact the population infected now tends to be the older group who would have been infected by the parenteral route</a:t>
            </a:r>
          </a:p>
          <a:p>
            <a:r>
              <a:rPr lang="en-US" baseline="0" dirty="0" smtClean="0"/>
              <a:t>For HIV-2 sexual transmission is therefor a less potent factor.</a:t>
            </a:r>
            <a:endParaRPr lang="en-US" dirty="0"/>
          </a:p>
        </p:txBody>
      </p:sp>
      <p:sp>
        <p:nvSpPr>
          <p:cNvPr id="4" name="Slide Number Placeholder 3"/>
          <p:cNvSpPr>
            <a:spLocks noGrp="1"/>
          </p:cNvSpPr>
          <p:nvPr>
            <p:ph type="sldNum" sz="quarter" idx="10"/>
          </p:nvPr>
        </p:nvSpPr>
        <p:spPr/>
        <p:txBody>
          <a:bodyPr/>
          <a:lstStyle/>
          <a:p>
            <a:fld id="{8686AC72-D04E-E648-8C7E-510A829B9BDD}" type="slidenum">
              <a:rPr lang="en-US" smtClean="0"/>
              <a:t>15</a:t>
            </a:fld>
            <a:endParaRPr lang="en-US"/>
          </a:p>
        </p:txBody>
      </p:sp>
    </p:spTree>
    <p:extLst>
      <p:ext uri="{BB962C8B-B14F-4D97-AF65-F5344CB8AC3E}">
        <p14:creationId xmlns:p14="http://schemas.microsoft.com/office/powerpoint/2010/main" val="2559877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decision</a:t>
            </a:r>
            <a:r>
              <a:rPr lang="en-US" baseline="0" dirty="0" smtClean="0"/>
              <a:t> to build this railway while facilitating communications and transport was done in such a way as to become a travesty of the highest order.</a:t>
            </a:r>
          </a:p>
          <a:p>
            <a:r>
              <a:rPr lang="en-US" baseline="0" dirty="0" smtClean="0"/>
              <a:t>Such men were conscripted to work for miserable wages for months at a time, without their wives and without women at the camps except for the so called “free women” these were prostitutes of various kinds.</a:t>
            </a:r>
          </a:p>
          <a:p>
            <a:r>
              <a:rPr lang="en-US" baseline="0" dirty="0" smtClean="0"/>
              <a:t>The risks of this being a factor was considerable because 16% of all males in the area were conscripted to work on this railroad. Let’s assume a significant number of these men had relationships with the prostitutes and that the risk of transmission over a period of some 2 years with repeated contact , other sexually transmitted disease,  lack of circumcision, and ongoing parenteral treatments utilizing reused needles was being practiced, and  if the virus HIV-1 unlike HIV-2 can be sexually transmitted more readily we have a scenario for the fomenting of an epidemic</a:t>
            </a:r>
            <a:endParaRPr lang="en-US" dirty="0"/>
          </a:p>
        </p:txBody>
      </p:sp>
      <p:sp>
        <p:nvSpPr>
          <p:cNvPr id="4" name="Slide Number Placeholder 3"/>
          <p:cNvSpPr>
            <a:spLocks noGrp="1"/>
          </p:cNvSpPr>
          <p:nvPr>
            <p:ph type="sldNum" sz="quarter" idx="10"/>
          </p:nvPr>
        </p:nvSpPr>
        <p:spPr/>
        <p:txBody>
          <a:bodyPr/>
          <a:lstStyle/>
          <a:p>
            <a:fld id="{8686AC72-D04E-E648-8C7E-510A829B9BDD}" type="slidenum">
              <a:rPr lang="en-US" smtClean="0"/>
              <a:t>17</a:t>
            </a:fld>
            <a:endParaRPr lang="en-US"/>
          </a:p>
        </p:txBody>
      </p:sp>
    </p:spTree>
    <p:extLst>
      <p:ext uri="{BB962C8B-B14F-4D97-AF65-F5344CB8AC3E}">
        <p14:creationId xmlns:p14="http://schemas.microsoft.com/office/powerpoint/2010/main" val="381211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prostitutes could be expected to have over 1000 men they had intercourse with each year and at the</a:t>
            </a:r>
            <a:r>
              <a:rPr lang="en-US" baseline="0" dirty="0" smtClean="0"/>
              <a:t> low price of a couple of dollars per contact.</a:t>
            </a:r>
          </a:p>
          <a:p>
            <a:r>
              <a:rPr lang="en-US" baseline="0" dirty="0" smtClean="0"/>
              <a:t>To make a living such women were expected to dispense with condoms and of course it was not long before some 90% of prostitutes in Kinshasa were HIV positive.</a:t>
            </a:r>
          </a:p>
          <a:p>
            <a:r>
              <a:rPr lang="en-US" baseline="0" dirty="0" smtClean="0"/>
              <a:t>The political upheavals in Central Africa during the 1960’s continued for several decades with massive movements of people and spread of HIV</a:t>
            </a:r>
            <a:endParaRPr lang="en-US" dirty="0"/>
          </a:p>
        </p:txBody>
      </p:sp>
      <p:sp>
        <p:nvSpPr>
          <p:cNvPr id="4" name="Slide Number Placeholder 3"/>
          <p:cNvSpPr>
            <a:spLocks noGrp="1"/>
          </p:cNvSpPr>
          <p:nvPr>
            <p:ph type="sldNum" sz="quarter" idx="10"/>
          </p:nvPr>
        </p:nvSpPr>
        <p:spPr/>
        <p:txBody>
          <a:bodyPr/>
          <a:lstStyle/>
          <a:p>
            <a:fld id="{8686AC72-D04E-E648-8C7E-510A829B9BDD}" type="slidenum">
              <a:rPr lang="en-US" smtClean="0"/>
              <a:t>18</a:t>
            </a:fld>
            <a:endParaRPr lang="en-US"/>
          </a:p>
        </p:txBody>
      </p:sp>
    </p:spTree>
    <p:extLst>
      <p:ext uri="{BB962C8B-B14F-4D97-AF65-F5344CB8AC3E}">
        <p14:creationId xmlns:p14="http://schemas.microsoft.com/office/powerpoint/2010/main" val="815077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prostitutes were of different types</a:t>
            </a:r>
          </a:p>
          <a:p>
            <a:r>
              <a:rPr lang="en-US" dirty="0" smtClean="0"/>
              <a:t>Some would attempt to be the mistress of one or more men with whom they consorted on a regular basis but within a closed group these women could command fairly high prices</a:t>
            </a:r>
            <a:r>
              <a:rPr lang="en-US" baseline="0" dirty="0" smtClean="0"/>
              <a:t> and were envied by others and were able to live generally higher standards of living than the usual woman. They could send home more money and parents would ask few questions when being given larger sums of money than they could have normally expected.</a:t>
            </a:r>
          </a:p>
          <a:p>
            <a:r>
              <a:rPr lang="en-US" baseline="0" dirty="0" smtClean="0"/>
              <a:t>But the days of colonialism were fast coming to an end and huge unrest then began to occur.</a:t>
            </a:r>
          </a:p>
          <a:p>
            <a:r>
              <a:rPr lang="en-US" baseline="0" dirty="0" smtClean="0"/>
              <a:t>The cities with their demographics skewed so there were many more men than women became places where the prostitutes had to increase the numbers of men being serviced to make a living</a:t>
            </a:r>
            <a:r>
              <a:rPr lang="en-US" dirty="0" smtClean="0"/>
              <a:t> </a:t>
            </a:r>
            <a:endParaRPr lang="en-US" dirty="0"/>
          </a:p>
        </p:txBody>
      </p:sp>
      <p:sp>
        <p:nvSpPr>
          <p:cNvPr id="4" name="Slide Number Placeholder 3"/>
          <p:cNvSpPr>
            <a:spLocks noGrp="1"/>
          </p:cNvSpPr>
          <p:nvPr>
            <p:ph type="sldNum" sz="quarter" idx="10"/>
          </p:nvPr>
        </p:nvSpPr>
        <p:spPr/>
        <p:txBody>
          <a:bodyPr/>
          <a:lstStyle/>
          <a:p>
            <a:fld id="{8686AC72-D04E-E648-8C7E-510A829B9BDD}" type="slidenum">
              <a:rPr lang="en-US" smtClean="0"/>
              <a:t>19</a:t>
            </a:fld>
            <a:endParaRPr lang="en-US"/>
          </a:p>
        </p:txBody>
      </p:sp>
    </p:spTree>
    <p:extLst>
      <p:ext uri="{BB962C8B-B14F-4D97-AF65-F5344CB8AC3E}">
        <p14:creationId xmlns:p14="http://schemas.microsoft.com/office/powerpoint/2010/main" val="3319322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Central Africa  and its Chimpanzees, its distorted health care with parenteral amplification</a:t>
            </a:r>
            <a:r>
              <a:rPr lang="en-US" baseline="0" dirty="0" smtClean="0"/>
              <a:t> of viral disease, its shattered demographics and its fractured traditional living the disease spread along the transport routes of Africa.</a:t>
            </a:r>
          </a:p>
          <a:p>
            <a:r>
              <a:rPr lang="en-US" baseline="0" dirty="0" smtClean="0"/>
              <a:t>Into Zambia and from here to the migratory pathways and labor route of Southern Africa. </a:t>
            </a:r>
            <a:endParaRPr lang="en-US" dirty="0"/>
          </a:p>
        </p:txBody>
      </p:sp>
      <p:sp>
        <p:nvSpPr>
          <p:cNvPr id="4" name="Slide Number Placeholder 3"/>
          <p:cNvSpPr>
            <a:spLocks noGrp="1"/>
          </p:cNvSpPr>
          <p:nvPr>
            <p:ph type="sldNum" sz="quarter" idx="10"/>
          </p:nvPr>
        </p:nvSpPr>
        <p:spPr/>
        <p:txBody>
          <a:bodyPr/>
          <a:lstStyle/>
          <a:p>
            <a:fld id="{8686AC72-D04E-E648-8C7E-510A829B9BDD}" type="slidenum">
              <a:rPr lang="en-US" smtClean="0"/>
              <a:t>20</a:t>
            </a:fld>
            <a:endParaRPr lang="en-US"/>
          </a:p>
        </p:txBody>
      </p:sp>
    </p:spTree>
    <p:extLst>
      <p:ext uri="{BB962C8B-B14F-4D97-AF65-F5344CB8AC3E}">
        <p14:creationId xmlns:p14="http://schemas.microsoft.com/office/powerpoint/2010/main" val="377477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 LOS</a:t>
            </a:r>
            <a:r>
              <a:rPr lang="en-US" sz="1600" baseline="0" dirty="0" smtClean="0"/>
              <a:t> ANGELES AS IN MUCH OF AMERICA</a:t>
            </a:r>
            <a:r>
              <a:rPr lang="en-US" sz="1600" dirty="0" smtClean="0"/>
              <a:t> ,HOMOSEXUALS</a:t>
            </a:r>
            <a:r>
              <a:rPr lang="en-US" sz="1600" baseline="0" dirty="0" smtClean="0"/>
              <a:t> HAD BEEN PROTESTING THE HOMOPHOBIC ATTITUDES AND ACTIONS OF A MAJORITY AND L.A.  WAS A CENTER FOR THEM TO CONGREGATE. PART OF THEIR PROTEST HAD MANIFEST IN OVERT PROMISCUITY.</a:t>
            </a:r>
          </a:p>
          <a:p>
            <a:r>
              <a:rPr lang="en-US" sz="1600" baseline="0" dirty="0" smtClean="0"/>
              <a:t> THIS  HAD MULTIPLE RAMIFICATIONS, AND SO IT WAS THAT ON JUNE 5 1981  IN THE MORTALITY AND MORBIDITY REPORTS (MMR), (THE WEEKLY PUBLICATION OUT OF THE CENTERS FOR DISEASE CONTROL) THERE APPEARED AN ARTICLE DESCRIBING AN ACQUIRED IMMUNODEFICEINCY DISORDER IN 5 HOMOSEXUAL MALES.   </a:t>
            </a:r>
          </a:p>
          <a:p>
            <a:r>
              <a:rPr lang="en-US" sz="1600" baseline="0" dirty="0" smtClean="0"/>
              <a:t>THUS WAS BORN THE MODERN UNDERSTANDING OF A NEWLY RECOGNIZED DISEASE; BUT NEW IT WAS NOT AS WE SHALL SEE TODAY</a:t>
            </a:r>
            <a:endParaRPr lang="en-US" sz="1600" dirty="0"/>
          </a:p>
        </p:txBody>
      </p:sp>
      <p:sp>
        <p:nvSpPr>
          <p:cNvPr id="4" name="Slide Number Placeholder 3"/>
          <p:cNvSpPr>
            <a:spLocks noGrp="1"/>
          </p:cNvSpPr>
          <p:nvPr>
            <p:ph type="sldNum" sz="quarter" idx="10"/>
          </p:nvPr>
        </p:nvSpPr>
        <p:spPr/>
        <p:txBody>
          <a:bodyPr/>
          <a:lstStyle/>
          <a:p>
            <a:fld id="{8686AC72-D04E-E648-8C7E-510A829B9BDD}" type="slidenum">
              <a:rPr lang="en-US" smtClean="0"/>
              <a:t>2</a:t>
            </a:fld>
            <a:endParaRPr lang="en-US"/>
          </a:p>
        </p:txBody>
      </p:sp>
    </p:spTree>
    <p:extLst>
      <p:ext uri="{BB962C8B-B14F-4D97-AF65-F5344CB8AC3E}">
        <p14:creationId xmlns:p14="http://schemas.microsoft.com/office/powerpoint/2010/main" val="3878182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HAS NOT OFTEN BEEN REPORTED WAS THAT THE REPORT FOLLOWED THE  INVESTIGATION OF THE FINDINGS OF AN ASTUTE CDC TECHNICIAN WHO HAD NOTICED AN UPTICK IN REQUESTS FOR PENTAMIDINE (AN</a:t>
            </a:r>
            <a:r>
              <a:rPr lang="en-US" baseline="0" dirty="0" smtClean="0"/>
              <a:t> AGENT USED TO TREAT PNEUMOCYSTIS INFECTIONS) FROM CALIFORNIA AND LATER FROM NEW YORK </a:t>
            </a:r>
          </a:p>
          <a:p>
            <a:r>
              <a:rPr lang="en-US" baseline="0" dirty="0" smtClean="0"/>
              <a:t>THIS WAS THE FIRST STEP IN THE IDENTIFICATION </a:t>
            </a:r>
            <a:r>
              <a:rPr lang="en-US" baseline="0" smtClean="0"/>
              <a:t>OF THE </a:t>
            </a:r>
            <a:r>
              <a:rPr lang="en-US" baseline="0" dirty="0" smtClean="0"/>
              <a:t>NEWLY RECOGNIZED DISORDER TO SOON BE KNOWN AS AIDS</a:t>
            </a:r>
            <a:r>
              <a:rPr lang="en-US" dirty="0" smtClean="0"/>
              <a:t> </a:t>
            </a:r>
            <a:endParaRPr lang="en-US" dirty="0"/>
          </a:p>
        </p:txBody>
      </p:sp>
      <p:sp>
        <p:nvSpPr>
          <p:cNvPr id="4" name="Slide Number Placeholder 3"/>
          <p:cNvSpPr>
            <a:spLocks noGrp="1"/>
          </p:cNvSpPr>
          <p:nvPr>
            <p:ph type="sldNum" sz="quarter" idx="10"/>
          </p:nvPr>
        </p:nvSpPr>
        <p:spPr/>
        <p:txBody>
          <a:bodyPr/>
          <a:lstStyle/>
          <a:p>
            <a:fld id="{8686AC72-D04E-E648-8C7E-510A829B9BDD}" type="slidenum">
              <a:rPr lang="en-US" smtClean="0"/>
              <a:t>3</a:t>
            </a:fld>
            <a:endParaRPr lang="en-US"/>
          </a:p>
        </p:txBody>
      </p:sp>
    </p:spTree>
    <p:extLst>
      <p:ext uri="{BB962C8B-B14F-4D97-AF65-F5344CB8AC3E}">
        <p14:creationId xmlns:p14="http://schemas.microsoft.com/office/powerpoint/2010/main" val="2023112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took only 3 years for the organism to be recognized as a retro virus but to one living those years it seemed a lifetime and indeed for those dying of the disease it was their lifetime. Imagine being diagnosed with a disease that was known to be fatal but whose cause was unknown.</a:t>
            </a:r>
          </a:p>
          <a:p>
            <a:r>
              <a:rPr lang="en-US" dirty="0" smtClean="0"/>
              <a:t>Imagine the pain of the recrimination and judgmental attitudes that saw this as the act of God against a people living as in a modern Sodom and Gomorrah</a:t>
            </a:r>
          </a:p>
          <a:p>
            <a:r>
              <a:rPr lang="en-US" dirty="0" smtClean="0"/>
              <a:t>Imagine being thrown out of ones home, disowned, dying alone, despised, unwanted, dejected, rejected, desperately ill, fevered,  feared, and even</a:t>
            </a:r>
            <a:r>
              <a:rPr lang="en-US" baseline="0" dirty="0" smtClean="0"/>
              <a:t> in destitution abhorred.</a:t>
            </a:r>
          </a:p>
          <a:p>
            <a:r>
              <a:rPr lang="en-US" baseline="0" dirty="0" smtClean="0"/>
              <a:t>That was the canvas of pain on which the disease was drawn.</a:t>
            </a:r>
          </a:p>
          <a:p>
            <a:r>
              <a:rPr lang="en-US" baseline="0" dirty="0" smtClean="0"/>
              <a:t>BUT WHAT WAS HAPPENING HOW HAD IT COME ABOUT ? THIS WAS  NOT TO BE UNDERSTOOD AS AN ACT OF GOD AS MANY WOULD LIKE TO ASCRIBE IT.</a:t>
            </a:r>
          </a:p>
          <a:p>
            <a:endParaRPr lang="en-US" baseline="0" dirty="0" smtClean="0"/>
          </a:p>
        </p:txBody>
      </p:sp>
      <p:sp>
        <p:nvSpPr>
          <p:cNvPr id="4" name="Slide Number Placeholder 3"/>
          <p:cNvSpPr>
            <a:spLocks noGrp="1"/>
          </p:cNvSpPr>
          <p:nvPr>
            <p:ph type="sldNum" sz="quarter" idx="10"/>
          </p:nvPr>
        </p:nvSpPr>
        <p:spPr/>
        <p:txBody>
          <a:bodyPr/>
          <a:lstStyle/>
          <a:p>
            <a:fld id="{8686AC72-D04E-E648-8C7E-510A829B9BDD}" type="slidenum">
              <a:rPr lang="en-US" smtClean="0"/>
              <a:t>4</a:t>
            </a:fld>
            <a:endParaRPr lang="en-US"/>
          </a:p>
        </p:txBody>
      </p:sp>
    </p:spTree>
    <p:extLst>
      <p:ext uri="{BB962C8B-B14F-4D97-AF65-F5344CB8AC3E}">
        <p14:creationId xmlns:p14="http://schemas.microsoft.com/office/powerpoint/2010/main" val="239952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studies showed that in Zaire and Rwanda AIDS  was common and nearly 90% of the sex workers were infected</a:t>
            </a:r>
          </a:p>
          <a:p>
            <a:r>
              <a:rPr lang="en-US" dirty="0" smtClean="0"/>
              <a:t>In Europe and the USA about half the patients with AIDS had come from central Africa and over the following years the epidemiology of HIV 1 infections in Kinshasa would be described in great detail by a group of American</a:t>
            </a:r>
            <a:r>
              <a:rPr lang="en-US" baseline="0" dirty="0" smtClean="0"/>
              <a:t> Belgian and Congolese researchers</a:t>
            </a:r>
          </a:p>
          <a:p>
            <a:r>
              <a:rPr lang="en-US" baseline="0" dirty="0" smtClean="0"/>
              <a:t>The initial view of Central Africa as the cauldron o HIV-1 was rather naïve  based on inadequate facts, </a:t>
            </a:r>
          </a:p>
          <a:p>
            <a:r>
              <a:rPr lang="en-US" baseline="0" dirty="0" smtClean="0"/>
              <a:t>but later research would actually prove it to have been correct but not for the reasons first entertained. Intuition is not always wrong.    So what is the story?</a:t>
            </a:r>
          </a:p>
          <a:p>
            <a:r>
              <a:rPr lang="en-US" baseline="0" dirty="0" smtClean="0"/>
              <a:t>I shall have to cut out so many of the details but those interested will find Pinot’s book fascinating reading. </a:t>
            </a:r>
            <a:endParaRPr lang="en-US" dirty="0"/>
          </a:p>
        </p:txBody>
      </p:sp>
      <p:sp>
        <p:nvSpPr>
          <p:cNvPr id="4" name="Slide Number Placeholder 3"/>
          <p:cNvSpPr>
            <a:spLocks noGrp="1"/>
          </p:cNvSpPr>
          <p:nvPr>
            <p:ph type="sldNum" sz="quarter" idx="10"/>
          </p:nvPr>
        </p:nvSpPr>
        <p:spPr/>
        <p:txBody>
          <a:bodyPr/>
          <a:lstStyle/>
          <a:p>
            <a:fld id="{8686AC72-D04E-E648-8C7E-510A829B9BDD}" type="slidenum">
              <a:rPr lang="en-US" smtClean="0"/>
              <a:t>5</a:t>
            </a:fld>
            <a:endParaRPr lang="en-US"/>
          </a:p>
        </p:txBody>
      </p:sp>
    </p:spTree>
    <p:extLst>
      <p:ext uri="{BB962C8B-B14F-4D97-AF65-F5344CB8AC3E}">
        <p14:creationId xmlns:p14="http://schemas.microsoft.com/office/powerpoint/2010/main" val="1573452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starts with the Chimpanzee  Pan Troglodytes Troglodytes.</a:t>
            </a:r>
          </a:p>
          <a:p>
            <a:r>
              <a:rPr lang="en-US" baseline="0" dirty="0" smtClean="0"/>
              <a:t>For the past few hundred years it would seem that this ape has been infected with a simian </a:t>
            </a:r>
            <a:r>
              <a:rPr lang="en-US" baseline="0" dirty="0" err="1" smtClean="0"/>
              <a:t>Immuno</a:t>
            </a:r>
            <a:r>
              <a:rPr lang="en-US" baseline="0" dirty="0" smtClean="0"/>
              <a:t>-deficiency virus SIV-</a:t>
            </a:r>
            <a:r>
              <a:rPr lang="en-US" baseline="0" dirty="0" err="1" smtClean="0"/>
              <a:t>epz</a:t>
            </a:r>
            <a:r>
              <a:rPr lang="en-US" baseline="0" dirty="0" smtClean="0"/>
              <a:t>  this virus is genetically identical with the HIV-1</a:t>
            </a:r>
          </a:p>
          <a:p>
            <a:r>
              <a:rPr lang="en-US" baseline="0" dirty="0" smtClean="0"/>
              <a:t>Such belief is based upon numerous studies among the simian communities of central Africa  and by study of the different Chimpanzee types, differing strains of </a:t>
            </a:r>
            <a:r>
              <a:rPr lang="en-US" baseline="0" dirty="0" err="1" smtClean="0"/>
              <a:t>Immuno</a:t>
            </a:r>
            <a:r>
              <a:rPr lang="en-US" baseline="0" dirty="0" smtClean="0"/>
              <a:t>-deficiency virus have been discovered.</a:t>
            </a:r>
          </a:p>
          <a:p>
            <a:r>
              <a:rPr lang="en-US" baseline="0" dirty="0" smtClean="0"/>
              <a:t>Biologists have studied the behavioral characteristics of the different strains of Chimps and their territories which have often been demarcated  because of their inability to swim well and cross large rivers..  Their sexual behaviors have been well documented and despite promiscuity the infection rates have appeared fairly consistent and the infection has been chronic without the devastating effects seen in humans. Possibly Chimps have a degree of natural immunity to the infection and though promiscuous  only about 6% of the population is infected. It is clear the other three sub species of chimps are not infected and the smaller strain the Pan </a:t>
            </a:r>
            <a:r>
              <a:rPr lang="en-US" baseline="0" dirty="0" err="1" smtClean="0"/>
              <a:t>paniscus</a:t>
            </a:r>
            <a:r>
              <a:rPr lang="en-US" baseline="0" dirty="0" smtClean="0"/>
              <a:t> bonobo while less investigated gives no evidence of being infected with the virus.</a:t>
            </a:r>
          </a:p>
          <a:p>
            <a:r>
              <a:rPr lang="en-US" baseline="0" dirty="0" smtClean="0"/>
              <a:t>The HIV-2 strain is a less pathogenic virus and probably came from the Sooty </a:t>
            </a:r>
            <a:r>
              <a:rPr lang="en-US" baseline="0" dirty="0" err="1" smtClean="0"/>
              <a:t>Mandabey</a:t>
            </a:r>
            <a:r>
              <a:rPr lang="en-US" baseline="0" dirty="0" smtClean="0"/>
              <a:t> Monkey  not an Ape.      </a:t>
            </a:r>
            <a:endParaRPr lang="en-US" dirty="0"/>
          </a:p>
        </p:txBody>
      </p:sp>
      <p:sp>
        <p:nvSpPr>
          <p:cNvPr id="4" name="Slide Number Placeholder 3"/>
          <p:cNvSpPr>
            <a:spLocks noGrp="1"/>
          </p:cNvSpPr>
          <p:nvPr>
            <p:ph type="sldNum" sz="quarter" idx="10"/>
          </p:nvPr>
        </p:nvSpPr>
        <p:spPr/>
        <p:txBody>
          <a:bodyPr/>
          <a:lstStyle/>
          <a:p>
            <a:fld id="{8686AC72-D04E-E648-8C7E-510A829B9BDD}" type="slidenum">
              <a:rPr lang="en-US" smtClean="0"/>
              <a:t>6</a:t>
            </a:fld>
            <a:endParaRPr lang="en-US"/>
          </a:p>
        </p:txBody>
      </p:sp>
    </p:spTree>
    <p:extLst>
      <p:ext uri="{BB962C8B-B14F-4D97-AF65-F5344CB8AC3E}">
        <p14:creationId xmlns:p14="http://schemas.microsoft.com/office/powerpoint/2010/main" val="203380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virus makes mistakes in its</a:t>
            </a:r>
            <a:r>
              <a:rPr lang="en-US" baseline="0" dirty="0" smtClean="0"/>
              <a:t> reproduction from time to time. The process of mutation is augmented because the virus is replicated at phenomenal rates with billions of viral particles being produced .</a:t>
            </a:r>
          </a:p>
          <a:p>
            <a:r>
              <a:rPr lang="en-US" baseline="0" dirty="0" smtClean="0"/>
              <a:t>This compresses the time required for mutations to occur and increases the odds that there will be a mutation that can persist . This has led to different sub-strains but also to the opportunity to map the spread and the origins from which a specific type may have come.</a:t>
            </a:r>
          </a:p>
          <a:p>
            <a:r>
              <a:rPr lang="en-US" baseline="0" dirty="0" smtClean="0"/>
              <a:t>Basically the P. t. Troglodytes (Chimpanzee) SIV-</a:t>
            </a:r>
            <a:r>
              <a:rPr lang="en-US" baseline="0" dirty="0" err="1" smtClean="0"/>
              <a:t>epz</a:t>
            </a:r>
            <a:r>
              <a:rPr lang="en-US" baseline="0" dirty="0" smtClean="0"/>
              <a:t> is identical to the HIV-1  so the association seems iron clad.  </a:t>
            </a:r>
            <a:endParaRPr lang="en-US" dirty="0"/>
          </a:p>
        </p:txBody>
      </p:sp>
      <p:sp>
        <p:nvSpPr>
          <p:cNvPr id="4" name="Slide Number Placeholder 3"/>
          <p:cNvSpPr>
            <a:spLocks noGrp="1"/>
          </p:cNvSpPr>
          <p:nvPr>
            <p:ph type="sldNum" sz="quarter" idx="10"/>
          </p:nvPr>
        </p:nvSpPr>
        <p:spPr/>
        <p:txBody>
          <a:bodyPr/>
          <a:lstStyle/>
          <a:p>
            <a:fld id="{8686AC72-D04E-E648-8C7E-510A829B9BDD}" type="slidenum">
              <a:rPr lang="en-US" smtClean="0"/>
              <a:t>7</a:t>
            </a:fld>
            <a:endParaRPr lang="en-US"/>
          </a:p>
        </p:txBody>
      </p:sp>
    </p:spTree>
    <p:extLst>
      <p:ext uri="{BB962C8B-B14F-4D97-AF65-F5344CB8AC3E}">
        <p14:creationId xmlns:p14="http://schemas.microsoft.com/office/powerpoint/2010/main" val="1374940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Interaction may have been less because before firearms it would have been more difficult to catch them.</a:t>
            </a:r>
          </a:p>
          <a:p>
            <a:endParaRPr lang="en-US" dirty="0" smtClean="0"/>
          </a:p>
          <a:p>
            <a:r>
              <a:rPr lang="en-US" dirty="0" smtClean="0"/>
              <a:t>2,The populations of Africans were much smaller </a:t>
            </a:r>
            <a:r>
              <a:rPr lang="en-US" baseline="0" dirty="0" smtClean="0"/>
              <a:t> so fewer interactions.</a:t>
            </a:r>
          </a:p>
          <a:p>
            <a:r>
              <a:rPr lang="en-US" dirty="0" smtClean="0"/>
              <a:t> </a:t>
            </a:r>
          </a:p>
          <a:p>
            <a:r>
              <a:rPr lang="en-US" dirty="0" smtClean="0"/>
              <a:t>But there was missing what will be called     AMPLIFICATION FACTORS</a:t>
            </a:r>
            <a:endParaRPr lang="en-US" dirty="0"/>
          </a:p>
        </p:txBody>
      </p:sp>
      <p:sp>
        <p:nvSpPr>
          <p:cNvPr id="4" name="Slide Number Placeholder 3"/>
          <p:cNvSpPr>
            <a:spLocks noGrp="1"/>
          </p:cNvSpPr>
          <p:nvPr>
            <p:ph type="sldNum" sz="quarter" idx="10"/>
          </p:nvPr>
        </p:nvSpPr>
        <p:spPr/>
        <p:txBody>
          <a:bodyPr/>
          <a:lstStyle/>
          <a:p>
            <a:fld id="{8686AC72-D04E-E648-8C7E-510A829B9BDD}" type="slidenum">
              <a:rPr lang="en-US" smtClean="0"/>
              <a:t>8</a:t>
            </a:fld>
            <a:endParaRPr lang="en-US"/>
          </a:p>
        </p:txBody>
      </p:sp>
    </p:spTree>
    <p:extLst>
      <p:ext uri="{BB962C8B-B14F-4D97-AF65-F5344CB8AC3E}">
        <p14:creationId xmlns:p14="http://schemas.microsoft.com/office/powerpoint/2010/main" val="1538792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US IMAGINE A CUT HUNTER;</a:t>
            </a:r>
          </a:p>
          <a:p>
            <a:r>
              <a:rPr lang="en-US" baseline="0" dirty="0" smtClean="0"/>
              <a:t>A man goes hunting and kills a chimpanzee but during the course of the butchering sustains a cut with the knife that is bloodied and contaminated by the chimps blood</a:t>
            </a:r>
          </a:p>
          <a:p>
            <a:r>
              <a:rPr lang="en-US" baseline="0" dirty="0" smtClean="0"/>
              <a:t>In 1921 it is calculated there were some 1.35 million human adults living in the areas shared by the Pan T Troglodytes ( Cameroun </a:t>
            </a:r>
            <a:r>
              <a:rPr lang="en-US" baseline="0" dirty="0" err="1" smtClean="0"/>
              <a:t>Francais</a:t>
            </a:r>
            <a:r>
              <a:rPr lang="en-US" baseline="0" dirty="0" smtClean="0"/>
              <a:t>, Gabon, </a:t>
            </a:r>
            <a:r>
              <a:rPr lang="en-US" baseline="0" dirty="0" err="1" smtClean="0"/>
              <a:t>Moyen</a:t>
            </a:r>
            <a:r>
              <a:rPr lang="en-US" baseline="0" dirty="0" smtClean="0"/>
              <a:t>-Congo, </a:t>
            </a:r>
            <a:r>
              <a:rPr lang="en-US" baseline="0" dirty="0" err="1" smtClean="0"/>
              <a:t>Oubangui</a:t>
            </a:r>
            <a:r>
              <a:rPr lang="en-US" baseline="0" dirty="0" smtClean="0"/>
              <a:t>-char, Guinea Espanola, the Cabinda enclave of Angola and that part of the Belgian Cong  north of the river)</a:t>
            </a:r>
          </a:p>
          <a:p>
            <a:r>
              <a:rPr lang="en-US" baseline="0" dirty="0" smtClean="0"/>
              <a:t>Let us assume the exposure to Chimp blood was the same as it is today so that  0.1% of these adults had been exposed to chimp blood at least once in their lives.  Then if we multiply the total number of adults by this 0.1%  and multiply this number by the 5.9% of the infected chimps we can arrive at the number that would have been </a:t>
            </a:r>
            <a:r>
              <a:rPr lang="en-US" b="1" baseline="0" dirty="0" smtClean="0"/>
              <a:t>exposed</a:t>
            </a:r>
            <a:r>
              <a:rPr lang="en-US" baseline="0" dirty="0" smtClean="0"/>
              <a:t> to the virus while handling a chimp carcass  this comes to 80 adults BUT THAT WOULD TRANSLATE TO ONLY 1 OR 2 </a:t>
            </a:r>
            <a:r>
              <a:rPr lang="en-US" b="1" baseline="0" dirty="0" smtClean="0"/>
              <a:t>INFECTED</a:t>
            </a:r>
            <a:r>
              <a:rPr lang="en-US" baseline="0" dirty="0" smtClean="0"/>
              <a:t> BECAUSE ONLY ABOUT 1% OF SUCH EXPOSURES RESULT IN INFECTION</a:t>
            </a:r>
            <a:endParaRPr lang="en-US" dirty="0"/>
          </a:p>
        </p:txBody>
      </p:sp>
      <p:sp>
        <p:nvSpPr>
          <p:cNvPr id="4" name="Slide Number Placeholder 3"/>
          <p:cNvSpPr>
            <a:spLocks noGrp="1"/>
          </p:cNvSpPr>
          <p:nvPr>
            <p:ph type="sldNum" sz="quarter" idx="10"/>
          </p:nvPr>
        </p:nvSpPr>
        <p:spPr/>
        <p:txBody>
          <a:bodyPr/>
          <a:lstStyle/>
          <a:p>
            <a:fld id="{8686AC72-D04E-E648-8C7E-510A829B9BDD}" type="slidenum">
              <a:rPr lang="en-US" smtClean="0"/>
              <a:t>9</a:t>
            </a:fld>
            <a:endParaRPr lang="en-US"/>
          </a:p>
        </p:txBody>
      </p:sp>
    </p:spTree>
    <p:extLst>
      <p:ext uri="{BB962C8B-B14F-4D97-AF65-F5344CB8AC3E}">
        <p14:creationId xmlns:p14="http://schemas.microsoft.com/office/powerpoint/2010/main" val="4144969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7DF1F4-7BFC-5E47-8530-DC57639D59B9}" type="datetimeFigureOut">
              <a:rPr lang="en-US" smtClean="0"/>
              <a:t>9/9/13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C026C-9956-B445-A978-D666092757B1}"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7DF1F4-7BFC-5E47-8530-DC57639D59B9}" type="datetimeFigureOut">
              <a:rPr lang="en-US" smtClean="0"/>
              <a:t>9/9/13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C026C-9956-B445-A978-D666092757B1}"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7DF1F4-7BFC-5E47-8530-DC57639D59B9}" type="datetimeFigureOut">
              <a:rPr lang="en-US" smtClean="0"/>
              <a:t>9/9/13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C026C-9956-B445-A978-D666092757B1}"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7DF1F4-7BFC-5E47-8530-DC57639D59B9}" type="datetimeFigureOut">
              <a:rPr lang="en-US" smtClean="0"/>
              <a:t>9/9/13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C026C-9956-B445-A978-D666092757B1}"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7DF1F4-7BFC-5E47-8530-DC57639D59B9}" type="datetimeFigureOut">
              <a:rPr lang="en-US" smtClean="0"/>
              <a:t>9/9/13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C026C-9956-B445-A978-D666092757B1}"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7DF1F4-7BFC-5E47-8530-DC57639D59B9}" type="datetimeFigureOut">
              <a:rPr lang="en-US" smtClean="0"/>
              <a:t>9/9/13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C026C-9956-B445-A978-D666092757B1}"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7DF1F4-7BFC-5E47-8530-DC57639D59B9}" type="datetimeFigureOut">
              <a:rPr lang="en-US" smtClean="0"/>
              <a:t>9/9/13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C026C-9956-B445-A978-D666092757B1}"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7DF1F4-7BFC-5E47-8530-DC57639D59B9}" type="datetimeFigureOut">
              <a:rPr lang="en-US" smtClean="0"/>
              <a:t>9/9/13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C026C-9956-B445-A978-D666092757B1}"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7DF1F4-7BFC-5E47-8530-DC57639D59B9}" type="datetimeFigureOut">
              <a:rPr lang="en-US" smtClean="0"/>
              <a:t>9/9/13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C026C-9956-B445-A978-D666092757B1}"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7DF1F4-7BFC-5E47-8530-DC57639D59B9}" type="datetimeFigureOut">
              <a:rPr lang="en-US" smtClean="0"/>
              <a:t>9/9/13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C026C-9956-B445-A978-D666092757B1}"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7DF1F4-7BFC-5E47-8530-DC57639D59B9}" type="datetimeFigureOut">
              <a:rPr lang="en-US" smtClean="0"/>
              <a:t>9/9/13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C026C-9956-B445-A978-D666092757B1}"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DF1F4-7BFC-5E47-8530-DC57639D59B9}" type="datetimeFigureOut">
              <a:rPr lang="en-US" smtClean="0"/>
              <a:t>9/9/13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C026C-9956-B445-A978-D666092757B1}"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660400"/>
            <a:ext cx="7772400" cy="1470025"/>
          </a:xfrm>
        </p:spPr>
        <p:txBody>
          <a:bodyPr>
            <a:noAutofit/>
          </a:bodyPr>
          <a:lstStyle/>
          <a:p>
            <a:r>
              <a:rPr lang="en-US" sz="13800" dirty="0" smtClean="0">
                <a:solidFill>
                  <a:srgbClr val="FF76EC"/>
                </a:solidFill>
              </a:rPr>
              <a:t>HIV</a:t>
            </a:r>
            <a:endParaRPr lang="en-US" sz="13800" dirty="0">
              <a:solidFill>
                <a:srgbClr val="FF76EC"/>
              </a:solidFill>
            </a:endParaRPr>
          </a:p>
        </p:txBody>
      </p:sp>
      <p:sp>
        <p:nvSpPr>
          <p:cNvPr id="3" name="Subtitle 2"/>
          <p:cNvSpPr>
            <a:spLocks noGrp="1"/>
          </p:cNvSpPr>
          <p:nvPr>
            <p:ph type="subTitle" idx="1"/>
          </p:nvPr>
        </p:nvSpPr>
        <p:spPr>
          <a:xfrm>
            <a:off x="685799" y="2860208"/>
            <a:ext cx="8214443" cy="3620263"/>
          </a:xfrm>
        </p:spPr>
        <p:txBody>
          <a:bodyPr>
            <a:normAutofit lnSpcReduction="10000"/>
          </a:bodyPr>
          <a:lstStyle/>
          <a:p>
            <a:r>
              <a:rPr lang="en-US" sz="5200" dirty="0" smtClean="0"/>
              <a:t>A Journey of Hope through </a:t>
            </a:r>
            <a:r>
              <a:rPr lang="en-US" sz="5200" dirty="0" smtClean="0"/>
              <a:t>The </a:t>
            </a:r>
            <a:r>
              <a:rPr lang="en-US" sz="5200" dirty="0"/>
              <a:t>P</a:t>
            </a:r>
            <a:r>
              <a:rPr lang="en-US" sz="5200" dirty="0" smtClean="0"/>
              <a:t>erfect Storm</a:t>
            </a:r>
          </a:p>
          <a:p>
            <a:r>
              <a:rPr lang="en-US" dirty="0" smtClean="0"/>
              <a:t>Presented at </a:t>
            </a:r>
            <a:r>
              <a:rPr lang="en-US" dirty="0" smtClean="0"/>
              <a:t>the Sixth  </a:t>
            </a:r>
            <a:r>
              <a:rPr lang="en-US" dirty="0" smtClean="0"/>
              <a:t>Tri-Divisional HIV/AIDS meeting September 2013 </a:t>
            </a:r>
          </a:p>
          <a:p>
            <a:r>
              <a:rPr lang="en-US" sz="2000" dirty="0" smtClean="0"/>
              <a:t>by Allan R. Handysides  M.B.,</a:t>
            </a:r>
            <a:r>
              <a:rPr lang="en-US" sz="2000" dirty="0" err="1" smtClean="0"/>
              <a:t>Ch.B</a:t>
            </a:r>
            <a:r>
              <a:rPr lang="en-US" sz="2000" dirty="0" smtClean="0"/>
              <a:t>.. FRCPC, FRCSC, FACOG.</a:t>
            </a:r>
          </a:p>
          <a:p>
            <a:endParaRPr lang="en-US" sz="1400" dirty="0" smtClean="0"/>
          </a:p>
          <a:p>
            <a:r>
              <a:rPr lang="en-US" sz="1400" dirty="0" smtClean="0"/>
              <a:t>Taken from the book by Jacques Pepin </a:t>
            </a:r>
          </a:p>
          <a:p>
            <a:r>
              <a:rPr lang="en-US" sz="1400" dirty="0" smtClean="0"/>
              <a:t>The Origins of AIDS</a:t>
            </a:r>
            <a:endParaRPr lang="en-US" sz="1400" dirty="0"/>
          </a:p>
        </p:txBody>
      </p:sp>
    </p:spTree>
    <p:extLst>
      <p:ext uri="{BB962C8B-B14F-4D97-AF65-F5344CB8AC3E}">
        <p14:creationId xmlns:p14="http://schemas.microsoft.com/office/powerpoint/2010/main" val="24991239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Without Amplification </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These one or two men would have returned to their villages and in traditional lifestyle</a:t>
            </a:r>
          </a:p>
          <a:p>
            <a:pPr marL="0" indent="0" algn="ctr">
              <a:buNone/>
            </a:pPr>
            <a:r>
              <a:rPr lang="en-US" dirty="0" smtClean="0"/>
              <a:t>Slept with their wives had children and  even if they infected their wives and children the family would have died out and there would have been no epidemic.</a:t>
            </a:r>
          </a:p>
          <a:p>
            <a:endParaRPr lang="en-US" dirty="0"/>
          </a:p>
          <a:p>
            <a:pPr marL="0" indent="0" algn="ctr">
              <a:buNone/>
            </a:pPr>
            <a:r>
              <a:rPr lang="en-US" dirty="0" smtClean="0"/>
              <a:t>BUT THERE WAS AN EPIDEMIC AND THERE WERE AMPLIFYING FACTORS</a:t>
            </a:r>
            <a:endParaRPr lang="en-US" dirty="0"/>
          </a:p>
        </p:txBody>
      </p:sp>
    </p:spTree>
    <p:extLst>
      <p:ext uri="{BB962C8B-B14F-4D97-AF65-F5344CB8AC3E}">
        <p14:creationId xmlns:p14="http://schemas.microsoft.com/office/powerpoint/2010/main" val="7112330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COLONIZATION</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t>VARIOUS GOVERNMENTS HAD DIFFERING HEALTH PROVISION PLANS FOR THE PEOPLE IN CENTRAL AFRICA AND THE DISEASE BURDENS WERE HEAVY</a:t>
            </a:r>
          </a:p>
          <a:p>
            <a:pPr marL="0" indent="0" algn="ctr">
              <a:buNone/>
            </a:pPr>
            <a:r>
              <a:rPr lang="en-US" dirty="0" smtClean="0"/>
              <a:t>DISEASES OF CONCERN WERE </a:t>
            </a:r>
          </a:p>
          <a:p>
            <a:pPr marL="0" indent="0" algn="ctr">
              <a:buNone/>
            </a:pPr>
            <a:r>
              <a:rPr lang="en-US" dirty="0" smtClean="0"/>
              <a:t> </a:t>
            </a:r>
            <a:r>
              <a:rPr lang="en-US" dirty="0" smtClean="0">
                <a:solidFill>
                  <a:srgbClr val="FF76EC"/>
                </a:solidFill>
              </a:rPr>
              <a:t>SLEEPING SICKNESS </a:t>
            </a:r>
          </a:p>
          <a:p>
            <a:pPr marL="0" indent="0" algn="ctr">
              <a:buNone/>
            </a:pPr>
            <a:r>
              <a:rPr lang="en-US" dirty="0" smtClean="0">
                <a:solidFill>
                  <a:srgbClr val="FF76EC"/>
                </a:solidFill>
              </a:rPr>
              <a:t>LEPROSY</a:t>
            </a:r>
          </a:p>
          <a:p>
            <a:pPr marL="0" indent="0" algn="ctr">
              <a:buNone/>
            </a:pPr>
            <a:r>
              <a:rPr lang="en-US" dirty="0" smtClean="0">
                <a:solidFill>
                  <a:srgbClr val="FF76EC"/>
                </a:solidFill>
              </a:rPr>
              <a:t>SYPHILIS</a:t>
            </a:r>
          </a:p>
          <a:p>
            <a:pPr marL="0" indent="0" algn="ctr">
              <a:buNone/>
            </a:pPr>
            <a:r>
              <a:rPr lang="en-US" dirty="0" smtClean="0">
                <a:solidFill>
                  <a:srgbClr val="FF76EC"/>
                </a:solidFill>
              </a:rPr>
              <a:t>YAWS</a:t>
            </a:r>
          </a:p>
          <a:p>
            <a:pPr marL="0" indent="0" algn="ctr">
              <a:buNone/>
            </a:pPr>
            <a:r>
              <a:rPr lang="en-US" dirty="0" smtClean="0">
                <a:solidFill>
                  <a:srgbClr val="FF76EC"/>
                </a:solidFill>
              </a:rPr>
              <a:t>MALARIA</a:t>
            </a:r>
            <a:endParaRPr lang="en-US" dirty="0">
              <a:solidFill>
                <a:srgbClr val="FF76EC"/>
              </a:solidFill>
            </a:endParaRPr>
          </a:p>
        </p:txBody>
      </p:sp>
    </p:spTree>
    <p:extLst>
      <p:ext uri="{BB962C8B-B14F-4D97-AF65-F5344CB8AC3E}">
        <p14:creationId xmlns:p14="http://schemas.microsoft.com/office/powerpoint/2010/main" val="83745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PARENTERAL AMPLIFICATION </a:t>
            </a:r>
            <a:endParaRPr lang="en-US" dirty="0"/>
          </a:p>
        </p:txBody>
      </p:sp>
      <p:sp>
        <p:nvSpPr>
          <p:cNvPr id="3" name="Content Placeholder 2"/>
          <p:cNvSpPr>
            <a:spLocks noGrp="1"/>
          </p:cNvSpPr>
          <p:nvPr>
            <p:ph idx="1"/>
          </p:nvPr>
        </p:nvSpPr>
        <p:spPr/>
        <p:txBody>
          <a:bodyPr>
            <a:normAutofit/>
          </a:bodyPr>
          <a:lstStyle/>
          <a:p>
            <a:pPr marL="0" indent="0" algn="ctr">
              <a:buNone/>
            </a:pPr>
            <a:r>
              <a:rPr lang="en-US" sz="5400" dirty="0" smtClean="0"/>
              <a:t>REUSING </a:t>
            </a:r>
          </a:p>
          <a:p>
            <a:pPr marL="0" indent="0" algn="ctr">
              <a:buNone/>
            </a:pPr>
            <a:r>
              <a:rPr lang="en-US" sz="5400" dirty="0" smtClean="0"/>
              <a:t>OF NEEDLES AND SYRINGES</a:t>
            </a:r>
            <a:endParaRPr lang="en-US" sz="5400" dirty="0"/>
          </a:p>
        </p:txBody>
      </p:sp>
      <p:pic>
        <p:nvPicPr>
          <p:cNvPr id="4" name="Picture 3"/>
          <p:cNvPicPr>
            <a:picLocks noChangeAspect="1"/>
          </p:cNvPicPr>
          <p:nvPr/>
        </p:nvPicPr>
        <p:blipFill>
          <a:blip r:embed="rId3"/>
          <a:stretch>
            <a:fillRect/>
          </a:stretch>
        </p:blipFill>
        <p:spPr>
          <a:xfrm>
            <a:off x="2901949" y="3473076"/>
            <a:ext cx="3389201" cy="3285714"/>
          </a:xfrm>
          <a:prstGeom prst="rect">
            <a:avLst/>
          </a:prstGeom>
        </p:spPr>
      </p:pic>
    </p:spTree>
    <p:extLst>
      <p:ext uri="{BB962C8B-B14F-4D97-AF65-F5344CB8AC3E}">
        <p14:creationId xmlns:p14="http://schemas.microsoft.com/office/powerpoint/2010/main" val="36535268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Reused needles and syringes</a:t>
            </a:r>
            <a:endParaRPr lang="en-US" dirty="0"/>
          </a:p>
        </p:txBody>
      </p:sp>
      <p:sp>
        <p:nvSpPr>
          <p:cNvPr id="3" name="Content Placeholder 2"/>
          <p:cNvSpPr>
            <a:spLocks noGrp="1"/>
          </p:cNvSpPr>
          <p:nvPr>
            <p:ph idx="1"/>
          </p:nvPr>
        </p:nvSpPr>
        <p:spPr/>
        <p:txBody>
          <a:bodyPr/>
          <a:lstStyle/>
          <a:p>
            <a:pPr marL="0" indent="0" algn="ctr">
              <a:buNone/>
            </a:pPr>
            <a:r>
              <a:rPr lang="en-US" dirty="0" smtClean="0"/>
              <a:t>Flushing with </a:t>
            </a:r>
            <a:r>
              <a:rPr lang="en-US" dirty="0" err="1" smtClean="0"/>
              <a:t>phenolized</a:t>
            </a:r>
            <a:r>
              <a:rPr lang="en-US" dirty="0" smtClean="0"/>
              <a:t> water, alcohol or other antiseptics proved inadequate</a:t>
            </a:r>
          </a:p>
          <a:p>
            <a:pPr marL="0" indent="0" algn="ctr">
              <a:buNone/>
            </a:pPr>
            <a:r>
              <a:rPr lang="en-US" dirty="0" smtClean="0"/>
              <a:t>Hollow needles have been shown to be difficult to sterilize even in the autoclave</a:t>
            </a:r>
          </a:p>
          <a:p>
            <a:pPr marL="0" indent="0" algn="ctr">
              <a:buNone/>
            </a:pPr>
            <a:r>
              <a:rPr lang="en-US" dirty="0" smtClean="0"/>
              <a:t>Boiling for different lengths of time at different altitudes  and when hurried by reason of the large numbers became unreliable too </a:t>
            </a:r>
            <a:endParaRPr lang="en-US" dirty="0"/>
          </a:p>
        </p:txBody>
      </p:sp>
    </p:spTree>
    <p:extLst>
      <p:ext uri="{BB962C8B-B14F-4D97-AF65-F5344CB8AC3E}">
        <p14:creationId xmlns:p14="http://schemas.microsoft.com/office/powerpoint/2010/main" val="27774382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Romania and Libya</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Tragic epidemics relating to the use of blood products long after the HBV, HCV and HIV  were recognized have shown the devastating potential of the parenteral injection when using unsafe equipment</a:t>
            </a:r>
          </a:p>
          <a:p>
            <a:pPr marL="0" indent="0" algn="ctr">
              <a:buNone/>
            </a:pPr>
            <a:r>
              <a:rPr lang="en-US" dirty="0" smtClean="0"/>
              <a:t>In fact the experience in Gabon and Cameroun where some 50% of some birth cohorts were infected with HCV  raises irrefutable messages of the danger </a:t>
            </a:r>
            <a:endParaRPr lang="en-US" dirty="0"/>
          </a:p>
        </p:txBody>
      </p:sp>
    </p:spTree>
    <p:extLst>
      <p:ext uri="{BB962C8B-B14F-4D97-AF65-F5344CB8AC3E}">
        <p14:creationId xmlns:p14="http://schemas.microsoft.com/office/powerpoint/2010/main" val="32258301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HIV-2 Story</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dirty="0" smtClean="0"/>
              <a:t>This virus comes from the Sooty </a:t>
            </a:r>
            <a:r>
              <a:rPr lang="en-US" sz="2800" dirty="0" err="1" smtClean="0"/>
              <a:t>Mangabey</a:t>
            </a:r>
            <a:r>
              <a:rPr lang="en-US" sz="2800" dirty="0" smtClean="0"/>
              <a:t> monkey whose territory corresponds to that of the HIV-2 distribution</a:t>
            </a:r>
          </a:p>
          <a:p>
            <a:pPr marL="0" indent="0" algn="ctr">
              <a:buNone/>
            </a:pPr>
            <a:r>
              <a:rPr lang="en-US" sz="2800" dirty="0" smtClean="0"/>
              <a:t>There is considerable concordance in the RNA sequencing between the SIV-</a:t>
            </a:r>
            <a:r>
              <a:rPr lang="en-US" sz="2800" dirty="0" err="1" smtClean="0"/>
              <a:t>smm</a:t>
            </a:r>
            <a:r>
              <a:rPr lang="en-US" sz="2800" dirty="0" smtClean="0"/>
              <a:t> (Sooty </a:t>
            </a:r>
            <a:r>
              <a:rPr lang="en-US" sz="2800" dirty="0" err="1" smtClean="0"/>
              <a:t>Mangabey</a:t>
            </a:r>
            <a:r>
              <a:rPr lang="en-US" sz="2800" dirty="0" smtClean="0"/>
              <a:t> Monkey) and HIV -2</a:t>
            </a:r>
            <a:endParaRPr lang="en-US" sz="2800" dirty="0"/>
          </a:p>
        </p:txBody>
      </p:sp>
      <p:pic>
        <p:nvPicPr>
          <p:cNvPr id="4" name="Picture 3"/>
          <p:cNvPicPr>
            <a:picLocks noChangeAspect="1"/>
          </p:cNvPicPr>
          <p:nvPr/>
        </p:nvPicPr>
        <p:blipFill>
          <a:blip r:embed="rId3"/>
          <a:stretch>
            <a:fillRect/>
          </a:stretch>
        </p:blipFill>
        <p:spPr>
          <a:xfrm>
            <a:off x="3810779" y="4476623"/>
            <a:ext cx="2083454" cy="2338571"/>
          </a:xfrm>
          <a:prstGeom prst="rect">
            <a:avLst/>
          </a:prstGeom>
        </p:spPr>
      </p:pic>
    </p:spTree>
    <p:extLst>
      <p:ext uri="{BB962C8B-B14F-4D97-AF65-F5344CB8AC3E}">
        <p14:creationId xmlns:p14="http://schemas.microsoft.com/office/powerpoint/2010/main" val="41665770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Sooty </a:t>
            </a:r>
            <a:r>
              <a:rPr lang="en-US" dirty="0" err="1" smtClean="0"/>
              <a:t>Mangabey</a:t>
            </a:r>
            <a:r>
              <a:rPr lang="en-US" dirty="0" smtClean="0"/>
              <a:t> Monkey</a:t>
            </a:r>
            <a:endParaRPr lang="en-US" dirty="0"/>
          </a:p>
        </p:txBody>
      </p:sp>
      <p:pic>
        <p:nvPicPr>
          <p:cNvPr id="6" name="Content Placeholder 5"/>
          <p:cNvPicPr>
            <a:picLocks noGrp="1" noChangeAspect="1"/>
          </p:cNvPicPr>
          <p:nvPr>
            <p:ph idx="1"/>
          </p:nvPr>
        </p:nvPicPr>
        <p:blipFill>
          <a:blip r:embed="rId2"/>
          <a:srcRect t="12919" b="12919"/>
          <a:stretch>
            <a:fillRect/>
          </a:stretch>
        </p:blipFill>
        <p:spPr/>
      </p:pic>
    </p:spTree>
    <p:extLst>
      <p:ext uri="{BB962C8B-B14F-4D97-AF65-F5344CB8AC3E}">
        <p14:creationId xmlns:p14="http://schemas.microsoft.com/office/powerpoint/2010/main" val="754850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AMPLIFICATION  by COLONIZATION</a:t>
            </a:r>
            <a:endParaRPr lang="en-US" dirty="0"/>
          </a:p>
        </p:txBody>
      </p:sp>
      <p:sp>
        <p:nvSpPr>
          <p:cNvPr id="3" name="Content Placeholder 2"/>
          <p:cNvSpPr>
            <a:spLocks noGrp="1"/>
          </p:cNvSpPr>
          <p:nvPr>
            <p:ph idx="1"/>
          </p:nvPr>
        </p:nvSpPr>
        <p:spPr/>
        <p:txBody>
          <a:bodyPr/>
          <a:lstStyle/>
          <a:p>
            <a:pPr marL="0" indent="0" algn="ctr">
              <a:buNone/>
            </a:pPr>
            <a:r>
              <a:rPr lang="en-US" dirty="0" smtClean="0"/>
              <a:t>THE CONGO-OCEAN RAILWAY</a:t>
            </a:r>
          </a:p>
          <a:p>
            <a:pPr algn="ctr"/>
            <a:endParaRPr lang="en-US" dirty="0"/>
          </a:p>
          <a:p>
            <a:pPr marL="0" indent="0" algn="ctr">
              <a:buNone/>
            </a:pPr>
            <a:r>
              <a:rPr lang="en-US" dirty="0" smtClean="0"/>
              <a:t>16% of all males in the  Pan T Troglodytes area were conscripted to work for 1-2 years</a:t>
            </a:r>
            <a:endParaRPr lang="en-US" dirty="0"/>
          </a:p>
        </p:txBody>
      </p:sp>
      <p:pic>
        <p:nvPicPr>
          <p:cNvPr id="4" name="Picture 3"/>
          <p:cNvPicPr>
            <a:picLocks noChangeAspect="1"/>
          </p:cNvPicPr>
          <p:nvPr/>
        </p:nvPicPr>
        <p:blipFill>
          <a:blip r:embed="rId3"/>
          <a:stretch>
            <a:fillRect/>
          </a:stretch>
        </p:blipFill>
        <p:spPr>
          <a:xfrm>
            <a:off x="2183052" y="4008389"/>
            <a:ext cx="4645623" cy="2659111"/>
          </a:xfrm>
          <a:prstGeom prst="rect">
            <a:avLst/>
          </a:prstGeom>
        </p:spPr>
      </p:pic>
    </p:spTree>
    <p:extLst>
      <p:ext uri="{BB962C8B-B14F-4D97-AF65-F5344CB8AC3E}">
        <p14:creationId xmlns:p14="http://schemas.microsoft.com/office/powerpoint/2010/main" val="13215477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FOR LESS?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THIS SOUNDS FINE UNTIL WE REALIZE </a:t>
            </a:r>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r>
              <a:rPr lang="en-US" dirty="0" smtClean="0"/>
              <a:t>MORE </a:t>
            </a:r>
            <a:r>
              <a:rPr lang="en-US" dirty="0" smtClean="0">
                <a:solidFill>
                  <a:srgbClr val="FFFF00"/>
                </a:solidFill>
              </a:rPr>
              <a:t>SEX</a:t>
            </a:r>
          </a:p>
          <a:p>
            <a:pPr marL="0" indent="0" algn="ctr">
              <a:buNone/>
            </a:pPr>
            <a:r>
              <a:rPr lang="en-US" dirty="0" smtClean="0"/>
              <a:t> FOR LESS MONEY</a:t>
            </a:r>
            <a:endParaRPr lang="en-US" dirty="0"/>
          </a:p>
        </p:txBody>
      </p:sp>
      <p:pic>
        <p:nvPicPr>
          <p:cNvPr id="4" name="Picture 3"/>
          <p:cNvPicPr>
            <a:picLocks noChangeAspect="1"/>
          </p:cNvPicPr>
          <p:nvPr/>
        </p:nvPicPr>
        <p:blipFill>
          <a:blip r:embed="rId3"/>
          <a:stretch>
            <a:fillRect/>
          </a:stretch>
        </p:blipFill>
        <p:spPr>
          <a:xfrm>
            <a:off x="2336922" y="2299984"/>
            <a:ext cx="5006062" cy="2541539"/>
          </a:xfrm>
          <a:prstGeom prst="rect">
            <a:avLst/>
          </a:prstGeom>
        </p:spPr>
      </p:pic>
    </p:spTree>
    <p:extLst>
      <p:ext uri="{BB962C8B-B14F-4D97-AF65-F5344CB8AC3E}">
        <p14:creationId xmlns:p14="http://schemas.microsoft.com/office/powerpoint/2010/main" val="34548226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Colonization </a:t>
            </a:r>
            <a:endParaRPr lang="en-US" dirty="0"/>
          </a:p>
        </p:txBody>
      </p:sp>
      <p:sp>
        <p:nvSpPr>
          <p:cNvPr id="3" name="Content Placeholder 2"/>
          <p:cNvSpPr>
            <a:spLocks noGrp="1"/>
          </p:cNvSpPr>
          <p:nvPr>
            <p:ph idx="1"/>
          </p:nvPr>
        </p:nvSpPr>
        <p:spPr>
          <a:xfrm>
            <a:off x="457200" y="1417639"/>
            <a:ext cx="8229600" cy="2471455"/>
          </a:xfrm>
        </p:spPr>
        <p:txBody>
          <a:bodyPr>
            <a:normAutofit fontScale="85000" lnSpcReduction="10000"/>
          </a:bodyPr>
          <a:lstStyle/>
          <a:p>
            <a:pPr marL="0" indent="0" algn="ctr">
              <a:buNone/>
            </a:pPr>
            <a:r>
              <a:rPr lang="en-US" dirty="0" smtClean="0"/>
              <a:t>But there was far more to colonization  than a railway</a:t>
            </a:r>
          </a:p>
          <a:p>
            <a:pPr marL="0" indent="0" algn="ctr">
              <a:buNone/>
            </a:pPr>
            <a:r>
              <a:rPr lang="en-US" dirty="0" smtClean="0"/>
              <a:t>The cities needed workers.</a:t>
            </a:r>
          </a:p>
          <a:p>
            <a:pPr marL="0" indent="0" algn="ctr">
              <a:buNone/>
            </a:pPr>
            <a:r>
              <a:rPr lang="en-US" dirty="0" smtClean="0"/>
              <a:t>At first the colonial powers only permitted men to enter </a:t>
            </a:r>
          </a:p>
          <a:p>
            <a:pPr marL="0" indent="0" algn="ctr">
              <a:buNone/>
            </a:pPr>
            <a:r>
              <a:rPr lang="en-US" dirty="0" smtClean="0"/>
              <a:t>Then the  only women permitted were either married  or “free women” a name for prostitutes</a:t>
            </a:r>
            <a:endParaRPr lang="en-US" dirty="0"/>
          </a:p>
        </p:txBody>
      </p:sp>
      <p:pic>
        <p:nvPicPr>
          <p:cNvPr id="5" name="Picture 4"/>
          <p:cNvPicPr>
            <a:picLocks noChangeAspect="1"/>
          </p:cNvPicPr>
          <p:nvPr/>
        </p:nvPicPr>
        <p:blipFill>
          <a:blip r:embed="rId3"/>
          <a:stretch>
            <a:fillRect/>
          </a:stretch>
        </p:blipFill>
        <p:spPr>
          <a:xfrm>
            <a:off x="1529415" y="3889093"/>
            <a:ext cx="6170794" cy="4091505"/>
          </a:xfrm>
          <a:prstGeom prst="rect">
            <a:avLst/>
          </a:prstGeom>
        </p:spPr>
      </p:pic>
    </p:spTree>
    <p:extLst>
      <p:ext uri="{BB962C8B-B14F-4D97-AF65-F5344CB8AC3E}">
        <p14:creationId xmlns:p14="http://schemas.microsoft.com/office/powerpoint/2010/main" val="20972919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6600" dirty="0" smtClean="0">
                <a:solidFill>
                  <a:srgbClr val="FF76EC"/>
                </a:solidFill>
              </a:rPr>
              <a:t>AIDS</a:t>
            </a:r>
            <a:endParaRPr lang="en-US" sz="16600" dirty="0">
              <a:solidFill>
                <a:srgbClr val="FF76EC"/>
              </a:solidFill>
            </a:endParaRPr>
          </a:p>
        </p:txBody>
      </p:sp>
      <p:sp>
        <p:nvSpPr>
          <p:cNvPr id="3" name="Content Placeholder 2"/>
          <p:cNvSpPr>
            <a:spLocks noGrp="1"/>
          </p:cNvSpPr>
          <p:nvPr>
            <p:ph idx="1"/>
          </p:nvPr>
        </p:nvSpPr>
        <p:spPr>
          <a:xfrm>
            <a:off x="457200" y="2425738"/>
            <a:ext cx="8229600" cy="3700425"/>
          </a:xfrm>
        </p:spPr>
        <p:txBody>
          <a:bodyPr>
            <a:normAutofit/>
          </a:bodyPr>
          <a:lstStyle/>
          <a:p>
            <a:pPr marL="0" indent="0" algn="ctr">
              <a:buNone/>
            </a:pPr>
            <a:r>
              <a:rPr lang="en-US" sz="4000" dirty="0" smtClean="0"/>
              <a:t>ITS OFFICIAL BIRTHDAY IS JUNE 5 1981 BUT THE RETROSPECTOSCOPE PERMITS A MORE DETAILED PROBING OF ITS ORIGINS</a:t>
            </a:r>
            <a:endParaRPr lang="en-US" sz="4000" dirty="0"/>
          </a:p>
        </p:txBody>
      </p:sp>
    </p:spTree>
    <p:extLst>
      <p:ext uri="{BB962C8B-B14F-4D97-AF65-F5344CB8AC3E}">
        <p14:creationId xmlns:p14="http://schemas.microsoft.com/office/powerpoint/2010/main" val="40139257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SPREADING THE PLAGUE</a:t>
            </a:r>
            <a:endParaRPr lang="en-US" dirty="0"/>
          </a:p>
        </p:txBody>
      </p:sp>
      <p:pic>
        <p:nvPicPr>
          <p:cNvPr id="4" name="Content Placeholder 3"/>
          <p:cNvPicPr>
            <a:picLocks noGrp="1" noChangeAspect="1"/>
          </p:cNvPicPr>
          <p:nvPr>
            <p:ph idx="1"/>
          </p:nvPr>
        </p:nvPicPr>
        <p:blipFill>
          <a:blip r:embed="rId3"/>
          <a:srcRect t="10801" b="10801"/>
          <a:stretch>
            <a:fillRect/>
          </a:stretch>
        </p:blipFill>
        <p:spPr/>
      </p:pic>
    </p:spTree>
    <p:extLst>
      <p:ext uri="{BB962C8B-B14F-4D97-AF65-F5344CB8AC3E}">
        <p14:creationId xmlns:p14="http://schemas.microsoft.com/office/powerpoint/2010/main" val="40907548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AFRICA</a:t>
            </a:r>
            <a:endParaRPr lang="en-US" dirty="0"/>
          </a:p>
        </p:txBody>
      </p:sp>
      <p:sp>
        <p:nvSpPr>
          <p:cNvPr id="3" name="Content Placeholder 2"/>
          <p:cNvSpPr>
            <a:spLocks noGrp="1"/>
          </p:cNvSpPr>
          <p:nvPr>
            <p:ph idx="1"/>
          </p:nvPr>
        </p:nvSpPr>
        <p:spPr/>
        <p:txBody>
          <a:bodyPr/>
          <a:lstStyle/>
          <a:p>
            <a:pPr marL="0" indent="0" algn="ctr">
              <a:buNone/>
            </a:pPr>
            <a:r>
              <a:rPr lang="en-US" dirty="0" smtClean="0"/>
              <a:t>Here we have a country that is economically advanced, but also distorted by apartheid, racism and migratory labor.</a:t>
            </a:r>
          </a:p>
          <a:p>
            <a:pPr marL="0" indent="0" algn="ctr">
              <a:buNone/>
            </a:pPr>
            <a:r>
              <a:rPr lang="en-US" dirty="0" smtClean="0"/>
              <a:t>People come from all around to the mines</a:t>
            </a:r>
          </a:p>
          <a:p>
            <a:pPr marL="0" indent="0" algn="ctr">
              <a:buNone/>
            </a:pPr>
            <a:r>
              <a:rPr lang="en-US" dirty="0" smtClean="0"/>
              <a:t>Hostels</a:t>
            </a:r>
          </a:p>
          <a:p>
            <a:pPr marL="0" indent="0" algn="ctr">
              <a:buNone/>
            </a:pPr>
            <a:r>
              <a:rPr lang="en-US" dirty="0" smtClean="0"/>
              <a:t>Alcohol</a:t>
            </a:r>
          </a:p>
          <a:p>
            <a:pPr marL="0" indent="0" algn="ctr">
              <a:buNone/>
            </a:pPr>
            <a:r>
              <a:rPr lang="en-US" dirty="0" smtClean="0"/>
              <a:t>Prostitution and</a:t>
            </a:r>
          </a:p>
          <a:p>
            <a:pPr marL="0" indent="0" algn="ctr">
              <a:buNone/>
            </a:pPr>
            <a:r>
              <a:rPr lang="en-US" dirty="0" smtClean="0"/>
              <a:t>Yes the parenteral factor of reusable needles </a:t>
            </a:r>
            <a:endParaRPr lang="en-US" dirty="0"/>
          </a:p>
        </p:txBody>
      </p:sp>
    </p:spTree>
    <p:extLst>
      <p:ext uri="{BB962C8B-B14F-4D97-AF65-F5344CB8AC3E}">
        <p14:creationId xmlns:p14="http://schemas.microsoft.com/office/powerpoint/2010/main" val="26030706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African Politics</a:t>
            </a:r>
            <a:endParaRPr lang="en-US" dirty="0"/>
          </a:p>
        </p:txBody>
      </p:sp>
      <p:sp>
        <p:nvSpPr>
          <p:cNvPr id="3" name="Content Placeholder 2"/>
          <p:cNvSpPr>
            <a:spLocks noGrp="1"/>
          </p:cNvSpPr>
          <p:nvPr>
            <p:ph idx="1"/>
          </p:nvPr>
        </p:nvSpPr>
        <p:spPr/>
        <p:txBody>
          <a:bodyPr>
            <a:normAutofit/>
          </a:bodyPr>
          <a:lstStyle/>
          <a:p>
            <a:pPr marL="0" indent="0" algn="ctr">
              <a:buNone/>
            </a:pPr>
            <a:r>
              <a:rPr lang="en-US" sz="4800" dirty="0" smtClean="0"/>
              <a:t>Add to this the denial by the Mbeki government that the disease actually existed as a viral illness or that it could be treated and we had a real powder keg</a:t>
            </a:r>
            <a:endParaRPr lang="en-US" sz="4800" dirty="0"/>
          </a:p>
        </p:txBody>
      </p:sp>
    </p:spTree>
    <p:extLst>
      <p:ext uri="{BB962C8B-B14F-4D97-AF65-F5344CB8AC3E}">
        <p14:creationId xmlns:p14="http://schemas.microsoft.com/office/powerpoint/2010/main" val="2342775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Sexual practices</a:t>
            </a:r>
            <a:endParaRPr lang="en-US" sz="6000" dirty="0"/>
          </a:p>
        </p:txBody>
      </p:sp>
      <p:sp>
        <p:nvSpPr>
          <p:cNvPr id="3" name="Content Placeholder 2"/>
          <p:cNvSpPr>
            <a:spLocks noGrp="1"/>
          </p:cNvSpPr>
          <p:nvPr>
            <p:ph idx="1"/>
          </p:nvPr>
        </p:nvSpPr>
        <p:spPr/>
        <p:txBody>
          <a:bodyPr/>
          <a:lstStyle/>
          <a:p>
            <a:pPr marL="0" indent="0" algn="ctr">
              <a:buNone/>
            </a:pPr>
            <a:r>
              <a:rPr lang="en-US" dirty="0" smtClean="0"/>
              <a:t>Preservation of the</a:t>
            </a:r>
            <a:r>
              <a:rPr lang="en-US" dirty="0" smtClean="0">
                <a:solidFill>
                  <a:srgbClr val="FF76EC"/>
                </a:solidFill>
              </a:rPr>
              <a:t> hymen </a:t>
            </a:r>
            <a:r>
              <a:rPr lang="en-US" dirty="0" smtClean="0"/>
              <a:t>as an indicator of VIRGINITY</a:t>
            </a:r>
          </a:p>
          <a:p>
            <a:pPr marL="0" indent="0" algn="ctr">
              <a:buNone/>
            </a:pPr>
            <a:r>
              <a:rPr lang="en-US" dirty="0" smtClean="0"/>
              <a:t>The misguided use of anal intercourse </a:t>
            </a:r>
          </a:p>
          <a:p>
            <a:pPr marL="0" indent="0" algn="ctr">
              <a:buNone/>
            </a:pPr>
            <a:r>
              <a:rPr lang="en-US" dirty="0" smtClean="0"/>
              <a:t>or of dry sex</a:t>
            </a:r>
          </a:p>
          <a:p>
            <a:pPr marL="0" indent="0" algn="ctr">
              <a:buNone/>
            </a:pPr>
            <a:r>
              <a:rPr lang="en-US" dirty="0" smtClean="0"/>
              <a:t>All factors in the Epidemic</a:t>
            </a:r>
            <a:endParaRPr lang="en-US" dirty="0"/>
          </a:p>
        </p:txBody>
      </p:sp>
    </p:spTree>
    <p:extLst>
      <p:ext uri="{BB962C8B-B14F-4D97-AF65-F5344CB8AC3E}">
        <p14:creationId xmlns:p14="http://schemas.microsoft.com/office/powerpoint/2010/main" val="7403878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Moralizing and Stigmatization</a:t>
            </a:r>
            <a:endParaRPr lang="en-US" dirty="0"/>
          </a:p>
        </p:txBody>
      </p:sp>
      <p:sp>
        <p:nvSpPr>
          <p:cNvPr id="3" name="Content Placeholder 2"/>
          <p:cNvSpPr>
            <a:spLocks noGrp="1"/>
          </p:cNvSpPr>
          <p:nvPr>
            <p:ph idx="1"/>
          </p:nvPr>
        </p:nvSpPr>
        <p:spPr/>
        <p:txBody>
          <a:bodyPr/>
          <a:lstStyle/>
          <a:p>
            <a:pPr marL="0" indent="0" algn="ctr">
              <a:buNone/>
            </a:pPr>
            <a:r>
              <a:rPr lang="en-US" dirty="0" smtClean="0"/>
              <a:t>Leading to shame </a:t>
            </a:r>
          </a:p>
          <a:p>
            <a:pPr marL="0" indent="0" algn="ctr">
              <a:buNone/>
            </a:pPr>
            <a:r>
              <a:rPr lang="en-US" dirty="0" smtClean="0"/>
              <a:t> </a:t>
            </a:r>
            <a:r>
              <a:rPr lang="en-US" dirty="0"/>
              <a:t>I</a:t>
            </a:r>
            <a:r>
              <a:rPr lang="en-US" dirty="0" smtClean="0"/>
              <a:t>solation with hiding of ones status</a:t>
            </a:r>
          </a:p>
          <a:p>
            <a:pPr marL="0" indent="0" algn="ctr">
              <a:buNone/>
            </a:pPr>
            <a:r>
              <a:rPr lang="en-US" dirty="0" smtClean="0"/>
              <a:t>Reticence to be tested </a:t>
            </a:r>
          </a:p>
          <a:p>
            <a:pPr marL="0" indent="0" algn="ctr">
              <a:buNone/>
            </a:pPr>
            <a:r>
              <a:rPr lang="en-US" dirty="0" smtClean="0"/>
              <a:t>Hesitancy to admit being positive</a:t>
            </a:r>
          </a:p>
          <a:p>
            <a:pPr marL="0" indent="0" algn="ctr">
              <a:buNone/>
            </a:pPr>
            <a:endParaRPr lang="en-US" dirty="0"/>
          </a:p>
          <a:p>
            <a:pPr marL="0" indent="0" algn="ctr">
              <a:buNone/>
            </a:pPr>
            <a:r>
              <a:rPr lang="en-US" dirty="0" smtClean="0"/>
              <a:t>Here we all share the blame</a:t>
            </a:r>
            <a:endParaRPr lang="en-US" dirty="0"/>
          </a:p>
        </p:txBody>
      </p:sp>
    </p:spTree>
    <p:extLst>
      <p:ext uri="{BB962C8B-B14F-4D97-AF65-F5344CB8AC3E}">
        <p14:creationId xmlns:p14="http://schemas.microsoft.com/office/powerpoint/2010/main" val="24187241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Traditional biases</a:t>
            </a:r>
            <a:endParaRPr lang="en-US" sz="6600" dirty="0"/>
          </a:p>
        </p:txBody>
      </p:sp>
      <p:sp>
        <p:nvSpPr>
          <p:cNvPr id="3" name="Content Placeholder 2"/>
          <p:cNvSpPr>
            <a:spLocks noGrp="1"/>
          </p:cNvSpPr>
          <p:nvPr>
            <p:ph idx="1"/>
          </p:nvPr>
        </p:nvSpPr>
        <p:spPr/>
        <p:txBody>
          <a:bodyPr>
            <a:normAutofit/>
          </a:bodyPr>
          <a:lstStyle/>
          <a:p>
            <a:pPr marL="0" indent="0" algn="ctr">
              <a:buNone/>
            </a:pPr>
            <a:r>
              <a:rPr lang="en-US" sz="4000" dirty="0" smtClean="0"/>
              <a:t>A cultural avoidance of the use of Condoms and our own church  proscribing  them with slogans such as </a:t>
            </a:r>
          </a:p>
          <a:p>
            <a:pPr marL="0" indent="0" algn="ctr">
              <a:buNone/>
            </a:pPr>
            <a:r>
              <a:rPr lang="en-US" sz="4000" dirty="0" smtClean="0">
                <a:solidFill>
                  <a:srgbClr val="FF76EC"/>
                </a:solidFill>
              </a:rPr>
              <a:t>“Conduct not Condoms”</a:t>
            </a:r>
          </a:p>
          <a:p>
            <a:pPr marL="0" indent="0" algn="ctr">
              <a:buNone/>
            </a:pPr>
            <a:r>
              <a:rPr lang="en-US" sz="4000" dirty="0" smtClean="0"/>
              <a:t>  </a:t>
            </a:r>
            <a:endParaRPr lang="en-US" sz="4000" dirty="0"/>
          </a:p>
        </p:txBody>
      </p:sp>
      <p:pic>
        <p:nvPicPr>
          <p:cNvPr id="4" name="Picture 3"/>
          <p:cNvPicPr>
            <a:picLocks noChangeAspect="1"/>
          </p:cNvPicPr>
          <p:nvPr/>
        </p:nvPicPr>
        <p:blipFill>
          <a:blip r:embed="rId2"/>
          <a:stretch>
            <a:fillRect/>
          </a:stretch>
        </p:blipFill>
        <p:spPr>
          <a:xfrm>
            <a:off x="1676335" y="4322763"/>
            <a:ext cx="5825421" cy="2330168"/>
          </a:xfrm>
          <a:prstGeom prst="rect">
            <a:avLst/>
          </a:prstGeom>
        </p:spPr>
      </p:pic>
    </p:spTree>
    <p:extLst>
      <p:ext uri="{BB962C8B-B14F-4D97-AF65-F5344CB8AC3E}">
        <p14:creationId xmlns:p14="http://schemas.microsoft.com/office/powerpoint/2010/main" val="97521060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650068"/>
          </a:xfrm>
        </p:spPr>
        <p:txBody>
          <a:bodyPr>
            <a:noAutofit/>
          </a:bodyPr>
          <a:lstStyle/>
          <a:p>
            <a:r>
              <a:rPr lang="en-US" dirty="0" smtClean="0"/>
              <a:t>				CAPITALISM AND THE HIGH PRICE OF H.A.R.T</a:t>
            </a:r>
            <a:r>
              <a:rPr lang="en-US" sz="6600" dirty="0" smtClean="0"/>
              <a:t>.</a:t>
            </a:r>
            <a:endParaRPr lang="en-US" sz="6600" dirty="0"/>
          </a:p>
        </p:txBody>
      </p:sp>
      <p:sp>
        <p:nvSpPr>
          <p:cNvPr id="3" name="Content Placeholder 2"/>
          <p:cNvSpPr>
            <a:spLocks noGrp="1"/>
          </p:cNvSpPr>
          <p:nvPr>
            <p:ph idx="1"/>
          </p:nvPr>
        </p:nvSpPr>
        <p:spPr>
          <a:xfrm>
            <a:off x="457200" y="4563732"/>
            <a:ext cx="8229600" cy="1562431"/>
          </a:xfrm>
        </p:spPr>
        <p:txBody>
          <a:bodyPr>
            <a:normAutofit fontScale="85000" lnSpcReduction="20000"/>
          </a:bodyPr>
          <a:lstStyle/>
          <a:p>
            <a:pPr marL="0" indent="0" algn="ctr">
              <a:buNone/>
            </a:pPr>
            <a:r>
              <a:rPr lang="en-US" sz="6600" dirty="0" smtClean="0"/>
              <a:t>MILLIONS DIE FOR LACK OF TREATMENT</a:t>
            </a:r>
            <a:endParaRPr lang="en-US" sz="6600" dirty="0"/>
          </a:p>
        </p:txBody>
      </p:sp>
      <p:pic>
        <p:nvPicPr>
          <p:cNvPr id="4" name="Picture 3"/>
          <p:cNvPicPr>
            <a:picLocks noChangeAspect="1"/>
          </p:cNvPicPr>
          <p:nvPr/>
        </p:nvPicPr>
        <p:blipFill>
          <a:blip r:embed="rId2"/>
          <a:stretch>
            <a:fillRect/>
          </a:stretch>
        </p:blipFill>
        <p:spPr>
          <a:xfrm>
            <a:off x="3353958" y="1826596"/>
            <a:ext cx="2500584" cy="2841573"/>
          </a:xfrm>
          <a:prstGeom prst="rect">
            <a:avLst/>
          </a:prstGeom>
        </p:spPr>
      </p:pic>
    </p:spTree>
    <p:extLst>
      <p:ext uri="{BB962C8B-B14F-4D97-AF65-F5344CB8AC3E}">
        <p14:creationId xmlns:p14="http://schemas.microsoft.com/office/powerpoint/2010/main" val="2315003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FAILURE TO TREAT AS A PUBLIC HEALTH PROBLEM</a:t>
            </a:r>
            <a:endParaRPr lang="en-US" dirty="0"/>
          </a:p>
        </p:txBody>
      </p:sp>
      <p:sp>
        <p:nvSpPr>
          <p:cNvPr id="3" name="Content Placeholder 2"/>
          <p:cNvSpPr>
            <a:spLocks noGrp="1"/>
          </p:cNvSpPr>
          <p:nvPr>
            <p:ph idx="1"/>
          </p:nvPr>
        </p:nvSpPr>
        <p:spPr>
          <a:xfrm>
            <a:off x="195376" y="1417638"/>
            <a:ext cx="8808198" cy="5322331"/>
          </a:xfrm>
        </p:spPr>
        <p:txBody>
          <a:bodyPr>
            <a:normAutofit fontScale="92500"/>
          </a:bodyPr>
          <a:lstStyle/>
          <a:p>
            <a:pPr marL="0" indent="0" algn="ctr">
              <a:buNone/>
            </a:pPr>
            <a:r>
              <a:rPr lang="en-US" dirty="0" smtClean="0"/>
              <a:t>The Homosexual/Legal lobby stymied the usual responses of universal testing, and treatment. </a:t>
            </a:r>
            <a:r>
              <a:rPr lang="en-US" dirty="0"/>
              <a:t>B</a:t>
            </a:r>
            <a:r>
              <a:rPr lang="en-US" dirty="0" smtClean="0"/>
              <a:t>y individualizing care and emphasizing individual rights,  they added added a further dimension to this epidemic that might have saved millions of lives had the public health approach including universal testing as in Cuba, been implemented.</a:t>
            </a:r>
          </a:p>
          <a:p>
            <a:pPr marL="0" indent="0" algn="ctr">
              <a:buNone/>
            </a:pPr>
            <a:r>
              <a:rPr lang="en-US" dirty="0" smtClean="0"/>
              <a:t>It is hard for some of us to admit, that  a country like Cuba might have reacted more wisely than the USA.</a:t>
            </a:r>
          </a:p>
          <a:p>
            <a:pPr marL="0" indent="0" algn="ctr">
              <a:buNone/>
            </a:pPr>
            <a:r>
              <a:rPr lang="en-US" dirty="0" smtClean="0"/>
              <a:t>Weighing individual rights against the public good is always extremely difficult</a:t>
            </a:r>
            <a:endParaRPr lang="en-US" dirty="0"/>
          </a:p>
        </p:txBody>
      </p:sp>
    </p:spTree>
    <p:extLst>
      <p:ext uri="{BB962C8B-B14F-4D97-AF65-F5344CB8AC3E}">
        <p14:creationId xmlns:p14="http://schemas.microsoft.com/office/powerpoint/2010/main" val="28101491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of the Faith Based Community?</a:t>
            </a:r>
            <a:endParaRPr lang="en-US" dirty="0"/>
          </a:p>
        </p:txBody>
      </p:sp>
      <p:sp>
        <p:nvSpPr>
          <p:cNvPr id="3" name="Content Placeholder 2"/>
          <p:cNvSpPr>
            <a:spLocks noGrp="1"/>
          </p:cNvSpPr>
          <p:nvPr>
            <p:ph idx="1"/>
          </p:nvPr>
        </p:nvSpPr>
        <p:spPr>
          <a:xfrm>
            <a:off x="457200" y="1600201"/>
            <a:ext cx="8229600" cy="2308736"/>
          </a:xfrm>
        </p:spPr>
        <p:txBody>
          <a:bodyPr>
            <a:normAutofit fontScale="92500" lnSpcReduction="10000"/>
          </a:bodyPr>
          <a:lstStyle/>
          <a:p>
            <a:pPr marL="0" indent="0" algn="ctr">
              <a:buNone/>
            </a:pPr>
            <a:r>
              <a:rPr lang="en-US" dirty="0" smtClean="0"/>
              <a:t>We must take our share of the blame for adding to the Stigma attached to this disease.</a:t>
            </a:r>
          </a:p>
          <a:p>
            <a:pPr marL="0" indent="0" algn="ctr">
              <a:buNone/>
            </a:pPr>
            <a:r>
              <a:rPr lang="en-US" dirty="0" smtClean="0"/>
              <a:t>Our sanctimonious and judgmental approach to this disease was out of touch with reality and caused a lot of misery and grief.</a:t>
            </a:r>
            <a:endParaRPr lang="en-US" dirty="0"/>
          </a:p>
        </p:txBody>
      </p:sp>
      <p:pic>
        <p:nvPicPr>
          <p:cNvPr id="4" name="Picture 3"/>
          <p:cNvPicPr>
            <a:picLocks noChangeAspect="1"/>
          </p:cNvPicPr>
          <p:nvPr/>
        </p:nvPicPr>
        <p:blipFill>
          <a:blip r:embed="rId2"/>
          <a:stretch>
            <a:fillRect/>
          </a:stretch>
        </p:blipFill>
        <p:spPr>
          <a:xfrm>
            <a:off x="3453190" y="4222221"/>
            <a:ext cx="2104671" cy="2410188"/>
          </a:xfrm>
          <a:prstGeom prst="rect">
            <a:avLst/>
          </a:prstGeom>
        </p:spPr>
      </p:pic>
    </p:spTree>
    <p:extLst>
      <p:ext uri="{BB962C8B-B14F-4D97-AF65-F5344CB8AC3E}">
        <p14:creationId xmlns:p14="http://schemas.microsoft.com/office/powerpoint/2010/main" val="40529655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SDA Church was slow to respond</a:t>
            </a:r>
            <a:endParaRPr lang="en-US" dirty="0"/>
          </a:p>
        </p:txBody>
      </p:sp>
      <p:sp>
        <p:nvSpPr>
          <p:cNvPr id="3" name="Content Placeholder 2"/>
          <p:cNvSpPr>
            <a:spLocks noGrp="1"/>
          </p:cNvSpPr>
          <p:nvPr>
            <p:ph idx="1"/>
          </p:nvPr>
        </p:nvSpPr>
        <p:spPr>
          <a:xfrm>
            <a:off x="457200" y="1150854"/>
            <a:ext cx="8229600" cy="3313667"/>
          </a:xfrm>
        </p:spPr>
        <p:txBody>
          <a:bodyPr>
            <a:normAutofit fontScale="92500" lnSpcReduction="10000"/>
          </a:bodyPr>
          <a:lstStyle/>
          <a:p>
            <a:pPr marL="0" indent="0" algn="ctr">
              <a:buNone/>
            </a:pPr>
            <a:r>
              <a:rPr lang="en-US" dirty="0" smtClean="0"/>
              <a:t>Our initial response was DENIAL  that this was a problem we owned.</a:t>
            </a:r>
          </a:p>
          <a:p>
            <a:pPr marL="0" indent="0" algn="ctr">
              <a:buNone/>
            </a:pPr>
            <a:r>
              <a:rPr lang="en-US" dirty="0" smtClean="0"/>
              <a:t>Then we added judgment to the mixture.</a:t>
            </a:r>
          </a:p>
          <a:p>
            <a:pPr marL="0" indent="0" algn="ctr">
              <a:buNone/>
            </a:pPr>
            <a:r>
              <a:rPr lang="en-US" dirty="0" smtClean="0"/>
              <a:t>Eventually we recognized our negligence yet even today we ought to be doing more.</a:t>
            </a:r>
          </a:p>
          <a:p>
            <a:pPr marL="0" indent="0" algn="ctr">
              <a:buNone/>
            </a:pPr>
            <a:r>
              <a:rPr lang="en-US" dirty="0" smtClean="0"/>
              <a:t>The problem of fatigue begins to show itself in donor withdrawal and  apathy.</a:t>
            </a:r>
          </a:p>
          <a:p>
            <a:endParaRPr lang="en-US" dirty="0"/>
          </a:p>
        </p:txBody>
      </p:sp>
      <p:pic>
        <p:nvPicPr>
          <p:cNvPr id="4" name="Picture 3"/>
          <p:cNvPicPr>
            <a:picLocks noChangeAspect="1"/>
          </p:cNvPicPr>
          <p:nvPr/>
        </p:nvPicPr>
        <p:blipFill>
          <a:blip r:embed="rId2"/>
          <a:stretch>
            <a:fillRect/>
          </a:stretch>
        </p:blipFill>
        <p:spPr>
          <a:xfrm>
            <a:off x="2844799" y="4436451"/>
            <a:ext cx="3446351" cy="2306014"/>
          </a:xfrm>
          <a:prstGeom prst="rect">
            <a:avLst/>
          </a:prstGeom>
        </p:spPr>
      </p:pic>
    </p:spTree>
    <p:extLst>
      <p:ext uri="{BB962C8B-B14F-4D97-AF65-F5344CB8AC3E}">
        <p14:creationId xmlns:p14="http://schemas.microsoft.com/office/powerpoint/2010/main" val="21779830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PNEUMOCYSTIS CARINII</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409061" y="1755033"/>
            <a:ext cx="6112539" cy="4104134"/>
          </a:xfrm>
          <a:prstGeom prst="rect">
            <a:avLst/>
          </a:prstGeom>
        </p:spPr>
      </p:pic>
    </p:spTree>
    <p:extLst>
      <p:ext uri="{BB962C8B-B14F-4D97-AF65-F5344CB8AC3E}">
        <p14:creationId xmlns:p14="http://schemas.microsoft.com/office/powerpoint/2010/main" val="372291340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7951"/>
          </a:xfrm>
        </p:spPr>
        <p:txBody>
          <a:bodyPr>
            <a:normAutofit fontScale="90000"/>
          </a:bodyPr>
          <a:lstStyle/>
          <a:p>
            <a:r>
              <a:rPr lang="en-US" dirty="0" smtClean="0"/>
              <a:t>Billions of dollars later</a:t>
            </a:r>
            <a:br>
              <a:rPr lang="en-US" dirty="0" smtClean="0"/>
            </a:br>
            <a:endParaRPr lang="en-US" dirty="0"/>
          </a:p>
        </p:txBody>
      </p:sp>
      <p:sp>
        <p:nvSpPr>
          <p:cNvPr id="3" name="Content Placeholder 2"/>
          <p:cNvSpPr>
            <a:spLocks noGrp="1"/>
          </p:cNvSpPr>
          <p:nvPr>
            <p:ph idx="1"/>
          </p:nvPr>
        </p:nvSpPr>
        <p:spPr>
          <a:xfrm>
            <a:off x="457200" y="707297"/>
            <a:ext cx="8229600" cy="3419906"/>
          </a:xfrm>
        </p:spPr>
        <p:txBody>
          <a:bodyPr>
            <a:normAutofit lnSpcReduction="10000"/>
          </a:bodyPr>
          <a:lstStyle/>
          <a:p>
            <a:pPr marL="0" indent="0" algn="ctr">
              <a:buNone/>
            </a:pPr>
            <a:r>
              <a:rPr lang="en-US" dirty="0" smtClean="0"/>
              <a:t>Where are we now? And  what will happen next?</a:t>
            </a:r>
          </a:p>
          <a:p>
            <a:pPr marL="0" indent="0" algn="ctr">
              <a:buNone/>
            </a:pPr>
            <a:r>
              <a:rPr lang="en-US" sz="4000" dirty="0" smtClean="0"/>
              <a:t>One very important message out of ALL  of this is that our best intentions may often lead us astray and we need to be constantly vigilant</a:t>
            </a:r>
            <a:endParaRPr lang="en-US" sz="4000" dirty="0"/>
          </a:p>
        </p:txBody>
      </p:sp>
      <p:pic>
        <p:nvPicPr>
          <p:cNvPr id="4" name="Picture 3"/>
          <p:cNvPicPr>
            <a:picLocks noChangeAspect="1"/>
          </p:cNvPicPr>
          <p:nvPr/>
        </p:nvPicPr>
        <p:blipFill>
          <a:blip r:embed="rId2"/>
          <a:stretch>
            <a:fillRect/>
          </a:stretch>
        </p:blipFill>
        <p:spPr>
          <a:xfrm>
            <a:off x="2663715" y="4027993"/>
            <a:ext cx="3686976" cy="2771960"/>
          </a:xfrm>
          <a:prstGeom prst="rect">
            <a:avLst/>
          </a:prstGeom>
        </p:spPr>
      </p:pic>
    </p:spTree>
    <p:extLst>
      <p:ext uri="{BB962C8B-B14F-4D97-AF65-F5344CB8AC3E}">
        <p14:creationId xmlns:p14="http://schemas.microsoft.com/office/powerpoint/2010/main" val="39640031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Slow Medical Community </a:t>
            </a:r>
            <a:endParaRPr lang="en-US" dirty="0"/>
          </a:p>
        </p:txBody>
      </p:sp>
      <p:sp>
        <p:nvSpPr>
          <p:cNvPr id="3" name="Content Placeholder 2"/>
          <p:cNvSpPr>
            <a:spLocks noGrp="1"/>
          </p:cNvSpPr>
          <p:nvPr>
            <p:ph idx="1"/>
          </p:nvPr>
        </p:nvSpPr>
        <p:spPr>
          <a:xfrm>
            <a:off x="457200" y="1417640"/>
            <a:ext cx="8229600" cy="3165936"/>
          </a:xfrm>
        </p:spPr>
        <p:txBody>
          <a:bodyPr>
            <a:normAutofit/>
          </a:bodyPr>
          <a:lstStyle/>
          <a:p>
            <a:pPr marL="0" indent="0" algn="ctr">
              <a:buNone/>
            </a:pPr>
            <a:r>
              <a:rPr lang="en-US" dirty="0" smtClean="0"/>
              <a:t>Hopefully soon Universal testing and Treatment of ALL  at risk persons will occur, </a:t>
            </a:r>
            <a:r>
              <a:rPr lang="en-US" dirty="0"/>
              <a:t> </a:t>
            </a:r>
            <a:r>
              <a:rPr lang="en-US" dirty="0" smtClean="0"/>
              <a:t>with resultant lowering of the current massive viral loads </a:t>
            </a:r>
          </a:p>
          <a:p>
            <a:pPr marL="0" indent="0" algn="ctr">
              <a:buNone/>
            </a:pPr>
            <a:r>
              <a:rPr lang="en-US" dirty="0" smtClean="0"/>
              <a:t>This could result in an exponential decline in the transmission of the virus with a consequent decline in new cases.</a:t>
            </a:r>
            <a:endParaRPr lang="en-US" dirty="0"/>
          </a:p>
        </p:txBody>
      </p:sp>
      <p:pic>
        <p:nvPicPr>
          <p:cNvPr id="4" name="Picture 3"/>
          <p:cNvPicPr>
            <a:picLocks noChangeAspect="1"/>
          </p:cNvPicPr>
          <p:nvPr/>
        </p:nvPicPr>
        <p:blipFill>
          <a:blip r:embed="rId2"/>
          <a:stretch>
            <a:fillRect/>
          </a:stretch>
        </p:blipFill>
        <p:spPr>
          <a:xfrm>
            <a:off x="2972614" y="4805974"/>
            <a:ext cx="3100233" cy="1993007"/>
          </a:xfrm>
          <a:prstGeom prst="rect">
            <a:avLst/>
          </a:prstGeom>
        </p:spPr>
      </p:pic>
    </p:spTree>
    <p:extLst>
      <p:ext uri="{BB962C8B-B14F-4D97-AF65-F5344CB8AC3E}">
        <p14:creationId xmlns:p14="http://schemas.microsoft.com/office/powerpoint/2010/main" val="60793788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6000" dirty="0" smtClean="0"/>
              <a:t>We have much to fear for the future if we neglect to learn the lessons of </a:t>
            </a:r>
            <a:r>
              <a:rPr lang="en-US" sz="6000" smtClean="0"/>
              <a:t>the past!</a:t>
            </a:r>
            <a:endParaRPr lang="en-US" sz="6000" dirty="0"/>
          </a:p>
        </p:txBody>
      </p:sp>
    </p:spTree>
    <p:extLst>
      <p:ext uri="{BB962C8B-B14F-4D97-AF65-F5344CB8AC3E}">
        <p14:creationId xmlns:p14="http://schemas.microsoft.com/office/powerpoint/2010/main" val="294468381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srcRect t="13944" b="13944"/>
          <a:stretch>
            <a:fillRect/>
          </a:stretch>
        </p:blipFill>
        <p:spPr>
          <a:xfrm>
            <a:off x="1028742" y="1401780"/>
            <a:ext cx="7300829" cy="4015175"/>
          </a:xfrm>
        </p:spPr>
      </p:pic>
    </p:spTree>
    <p:extLst>
      <p:ext uri="{BB962C8B-B14F-4D97-AF65-F5344CB8AC3E}">
        <p14:creationId xmlns:p14="http://schemas.microsoft.com/office/powerpoint/2010/main" val="2349958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 YEARS LATER </a:t>
            </a:r>
            <a:endParaRPr lang="en-US" dirty="0"/>
          </a:p>
        </p:txBody>
      </p:sp>
      <p:sp>
        <p:nvSpPr>
          <p:cNvPr id="3" name="Content Placeholder 2"/>
          <p:cNvSpPr>
            <a:spLocks noGrp="1"/>
          </p:cNvSpPr>
          <p:nvPr>
            <p:ph idx="1"/>
          </p:nvPr>
        </p:nvSpPr>
        <p:spPr>
          <a:xfrm>
            <a:off x="442242" y="1600200"/>
            <a:ext cx="8229600" cy="4525963"/>
          </a:xfrm>
        </p:spPr>
        <p:txBody>
          <a:bodyPr/>
          <a:lstStyle/>
          <a:p>
            <a:pPr marL="0" indent="0" algn="ctr">
              <a:buNone/>
            </a:pPr>
            <a:r>
              <a:rPr lang="en-US" dirty="0" smtClean="0"/>
              <a:t>SOME 60,000,OOO OF RECOGNIZED INFECTED AND NEARLY 30,000,000  DEAD THE TRADGEDY PLAYS ON…… WITH AN AUDIENCE THAT IS FAST BECOMING BORED AND FATIGUED BY THE DOLEFULNESS OF THE FUNERAL DIRGES </a:t>
            </a:r>
            <a:endParaRPr lang="en-US" dirty="0"/>
          </a:p>
        </p:txBody>
      </p:sp>
      <p:pic>
        <p:nvPicPr>
          <p:cNvPr id="5" name="Picture 4"/>
          <p:cNvPicPr>
            <a:picLocks noChangeAspect="1"/>
          </p:cNvPicPr>
          <p:nvPr/>
        </p:nvPicPr>
        <p:blipFill>
          <a:blip r:embed="rId3"/>
          <a:stretch>
            <a:fillRect/>
          </a:stretch>
        </p:blipFill>
        <p:spPr>
          <a:xfrm>
            <a:off x="2378723" y="4603623"/>
            <a:ext cx="3634585" cy="1884813"/>
          </a:xfrm>
          <a:prstGeom prst="rect">
            <a:avLst/>
          </a:prstGeom>
        </p:spPr>
      </p:pic>
    </p:spTree>
    <p:extLst>
      <p:ext uri="{BB962C8B-B14F-4D97-AF65-F5344CB8AC3E}">
        <p14:creationId xmlns:p14="http://schemas.microsoft.com/office/powerpoint/2010/main" val="34819937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 OF AFRICA</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2000 YEARS AGO PLINY THE ELDER WROTE </a:t>
            </a:r>
          </a:p>
          <a:p>
            <a:pPr algn="ctr"/>
            <a:endParaRPr lang="en-US" dirty="0"/>
          </a:p>
          <a:p>
            <a:pPr algn="ctr"/>
            <a:endParaRPr lang="en-US" dirty="0" smtClean="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“OUT OF AFRICA THERE IS ALWAYS SOMETHING NEW”</a:t>
            </a:r>
            <a:endParaRPr lang="en-US" dirty="0"/>
          </a:p>
        </p:txBody>
      </p:sp>
      <p:pic>
        <p:nvPicPr>
          <p:cNvPr id="4" name="Picture 3"/>
          <p:cNvPicPr>
            <a:picLocks noChangeAspect="1"/>
          </p:cNvPicPr>
          <p:nvPr/>
        </p:nvPicPr>
        <p:blipFill>
          <a:blip r:embed="rId3"/>
          <a:stretch>
            <a:fillRect/>
          </a:stretch>
        </p:blipFill>
        <p:spPr>
          <a:xfrm>
            <a:off x="3552417" y="2222339"/>
            <a:ext cx="1803400" cy="2413000"/>
          </a:xfrm>
          <a:prstGeom prst="rect">
            <a:avLst/>
          </a:prstGeom>
        </p:spPr>
      </p:pic>
    </p:spTree>
    <p:extLst>
      <p:ext uri="{BB962C8B-B14F-4D97-AF65-F5344CB8AC3E}">
        <p14:creationId xmlns:p14="http://schemas.microsoft.com/office/powerpoint/2010/main" val="2018427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Piecing the puzzle together</a:t>
            </a:r>
            <a:endParaRPr lang="en-US" dirty="0"/>
          </a:p>
        </p:txBody>
      </p:sp>
      <p:pic>
        <p:nvPicPr>
          <p:cNvPr id="4" name="Content Placeholder 3"/>
          <p:cNvPicPr>
            <a:picLocks noGrp="1" noChangeAspect="1"/>
          </p:cNvPicPr>
          <p:nvPr>
            <p:ph idx="1"/>
          </p:nvPr>
        </p:nvPicPr>
        <p:blipFill>
          <a:blip r:embed="rId3"/>
          <a:srcRect t="8527" b="8527"/>
          <a:stretch>
            <a:fillRect/>
          </a:stretch>
        </p:blipFill>
        <p:spPr/>
      </p:pic>
    </p:spTree>
    <p:extLst>
      <p:ext uri="{BB962C8B-B14F-4D97-AF65-F5344CB8AC3E}">
        <p14:creationId xmlns:p14="http://schemas.microsoft.com/office/powerpoint/2010/main" val="31813198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76EC"/>
                </a:solidFill>
              </a:rPr>
              <a:t>HIV-1</a:t>
            </a:r>
            <a:endParaRPr lang="en-US" dirty="0">
              <a:solidFill>
                <a:srgbClr val="FF76EC"/>
              </a:solidFill>
            </a:endParaRPr>
          </a:p>
        </p:txBody>
      </p:sp>
      <p:sp>
        <p:nvSpPr>
          <p:cNvPr id="3" name="Content Placeholder 2"/>
          <p:cNvSpPr>
            <a:spLocks noGrp="1"/>
          </p:cNvSpPr>
          <p:nvPr>
            <p:ph idx="1"/>
          </p:nvPr>
        </p:nvSpPr>
        <p:spPr>
          <a:xfrm>
            <a:off x="457200" y="1258725"/>
            <a:ext cx="8229600" cy="2685740"/>
          </a:xfrm>
        </p:spPr>
        <p:txBody>
          <a:bodyPr>
            <a:normAutofit fontScale="92500" lnSpcReduction="20000"/>
          </a:bodyPr>
          <a:lstStyle/>
          <a:p>
            <a:pPr marL="0" indent="0" algn="ctr">
              <a:buNone/>
            </a:pPr>
            <a:r>
              <a:rPr lang="en-US" sz="5400" dirty="0" smtClean="0"/>
              <a:t>The virus a retrovirus has been extensively studies and has been divided into several sub-types</a:t>
            </a:r>
            <a:endParaRPr lang="en-US" sz="5400" dirty="0"/>
          </a:p>
        </p:txBody>
      </p:sp>
      <p:pic>
        <p:nvPicPr>
          <p:cNvPr id="4" name="Picture 3"/>
          <p:cNvPicPr>
            <a:picLocks noChangeAspect="1"/>
          </p:cNvPicPr>
          <p:nvPr/>
        </p:nvPicPr>
        <p:blipFill>
          <a:blip r:embed="rId3"/>
          <a:stretch>
            <a:fillRect/>
          </a:stretch>
        </p:blipFill>
        <p:spPr>
          <a:xfrm>
            <a:off x="3155499" y="3944465"/>
            <a:ext cx="2758580" cy="2699960"/>
          </a:xfrm>
          <a:prstGeom prst="rect">
            <a:avLst/>
          </a:prstGeom>
        </p:spPr>
      </p:pic>
    </p:spTree>
    <p:extLst>
      <p:ext uri="{BB962C8B-B14F-4D97-AF65-F5344CB8AC3E}">
        <p14:creationId xmlns:p14="http://schemas.microsoft.com/office/powerpoint/2010/main" val="38430033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091089"/>
          </a:xfrm>
        </p:spPr>
        <p:txBody>
          <a:bodyPr>
            <a:normAutofit fontScale="90000"/>
          </a:bodyPr>
          <a:lstStyle/>
          <a:p>
            <a:r>
              <a:rPr lang="en-US" dirty="0" smtClean="0"/>
              <a:t>If Africans and Chimps have been in Africa together for centuries, why the epidemic  now??</a:t>
            </a:r>
            <a:endParaRPr lang="en-US" dirty="0"/>
          </a:p>
        </p:txBody>
      </p:sp>
      <p:sp>
        <p:nvSpPr>
          <p:cNvPr id="3" name="Content Placeholder 2"/>
          <p:cNvSpPr>
            <a:spLocks noGrp="1"/>
          </p:cNvSpPr>
          <p:nvPr>
            <p:ph idx="1"/>
          </p:nvPr>
        </p:nvSpPr>
        <p:spPr>
          <a:xfrm>
            <a:off x="457200" y="3131109"/>
            <a:ext cx="8229599" cy="2995053"/>
          </a:xfrm>
        </p:spPr>
        <p:txBody>
          <a:bodyPr>
            <a:normAutofit/>
          </a:bodyPr>
          <a:lstStyle/>
          <a:p>
            <a:pPr marL="0" indent="0">
              <a:buNone/>
            </a:pPr>
            <a:r>
              <a:rPr lang="en-US" sz="4800" dirty="0" smtClean="0"/>
              <a:t>      AMPLIFICATION FACTORS</a:t>
            </a:r>
            <a:endParaRPr lang="en-US" sz="4800" dirty="0"/>
          </a:p>
        </p:txBody>
      </p:sp>
      <p:pic>
        <p:nvPicPr>
          <p:cNvPr id="4" name="Picture 3"/>
          <p:cNvPicPr>
            <a:picLocks noChangeAspect="1"/>
          </p:cNvPicPr>
          <p:nvPr/>
        </p:nvPicPr>
        <p:blipFill>
          <a:blip r:embed="rId3"/>
          <a:stretch>
            <a:fillRect/>
          </a:stretch>
        </p:blipFill>
        <p:spPr>
          <a:xfrm>
            <a:off x="2940847" y="4022593"/>
            <a:ext cx="3289300" cy="2463800"/>
          </a:xfrm>
          <a:prstGeom prst="rect">
            <a:avLst/>
          </a:prstGeom>
        </p:spPr>
      </p:pic>
    </p:spTree>
    <p:extLst>
      <p:ext uri="{BB962C8B-B14F-4D97-AF65-F5344CB8AC3E}">
        <p14:creationId xmlns:p14="http://schemas.microsoft.com/office/powerpoint/2010/main" val="29073293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CHIMPANZEE HUNTER</a:t>
            </a:r>
            <a:endParaRPr lang="en-US" dirty="0"/>
          </a:p>
        </p:txBody>
      </p:sp>
      <p:sp>
        <p:nvSpPr>
          <p:cNvPr id="3" name="Content Placeholder 2"/>
          <p:cNvSpPr>
            <a:spLocks noGrp="1"/>
          </p:cNvSpPr>
          <p:nvPr>
            <p:ph idx="1"/>
          </p:nvPr>
        </p:nvSpPr>
        <p:spPr/>
        <p:txBody>
          <a:bodyPr>
            <a:normAutofit fontScale="77500" lnSpcReduction="20000"/>
          </a:bodyPr>
          <a:lstStyle/>
          <a:p>
            <a:pPr marL="0" indent="0" algn="ctr">
              <a:buNone/>
            </a:pPr>
            <a:r>
              <a:rPr lang="en-US" sz="4000" dirty="0" smtClean="0"/>
              <a:t>Lets imagine it is 1921 when there is a population of 1.35 million in Central Africa (where the Chimps live)</a:t>
            </a:r>
          </a:p>
          <a:p>
            <a:pPr marL="0" indent="0" algn="ctr">
              <a:buNone/>
            </a:pPr>
            <a:r>
              <a:rPr lang="en-US" sz="4000" dirty="0" smtClean="0"/>
              <a:t>1.35 million population x 0.1% in contact with chimp blood x 5.9% infected chimps =80 adults exposed to the infected blood this year 1921.</a:t>
            </a:r>
          </a:p>
          <a:p>
            <a:pPr marL="0" indent="0" algn="ctr">
              <a:buNone/>
            </a:pPr>
            <a:r>
              <a:rPr lang="en-US" sz="4000" dirty="0" smtClean="0"/>
              <a:t>If the transmission rate (based on exposures among health care workers today)  was1-3% then there would have been 1-2 men infected with SIV-</a:t>
            </a:r>
            <a:r>
              <a:rPr lang="en-US" sz="4000" dirty="0" err="1" smtClean="0"/>
              <a:t>epz</a:t>
            </a:r>
            <a:r>
              <a:rPr lang="en-US" sz="4000" dirty="0" smtClean="0"/>
              <a:t> that whole year</a:t>
            </a:r>
          </a:p>
          <a:p>
            <a:pPr marL="0" indent="0">
              <a:buNone/>
            </a:pPr>
            <a:endParaRPr lang="en-US" sz="4000" dirty="0"/>
          </a:p>
        </p:txBody>
      </p:sp>
    </p:spTree>
    <p:extLst>
      <p:ext uri="{BB962C8B-B14F-4D97-AF65-F5344CB8AC3E}">
        <p14:creationId xmlns:p14="http://schemas.microsoft.com/office/powerpoint/2010/main" val="18716223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598</TotalTime>
  <Words>3171</Words>
  <Application>Microsoft Macintosh PowerPoint</Application>
  <PresentationFormat>On-screen Show (4:3)</PresentationFormat>
  <Paragraphs>207</Paragraphs>
  <Slides>33</Slides>
  <Notes>19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Black</vt:lpstr>
      <vt:lpstr>HIV</vt:lpstr>
      <vt:lpstr>AIDS</vt:lpstr>
      <vt:lpstr>PNEUMOCYSTIS CARINII</vt:lpstr>
      <vt:lpstr>32 YEARS LATER </vt:lpstr>
      <vt:lpstr>OUT OF AFRICA</vt:lpstr>
      <vt:lpstr>Piecing the puzzle together</vt:lpstr>
      <vt:lpstr>HIV-1</vt:lpstr>
      <vt:lpstr>If Africans and Chimps have been in Africa together for centuries, why the epidemic  now??</vt:lpstr>
      <vt:lpstr>THE CHIMPANZEE HUNTER</vt:lpstr>
      <vt:lpstr>Without Amplification </vt:lpstr>
      <vt:lpstr>COLONIZATION</vt:lpstr>
      <vt:lpstr>PARENTERAL AMPLIFICATION </vt:lpstr>
      <vt:lpstr>Reused needles and syringes</vt:lpstr>
      <vt:lpstr>Romania and Libya</vt:lpstr>
      <vt:lpstr>The HIV-2 Story</vt:lpstr>
      <vt:lpstr>Sooty Mangabey Monkey</vt:lpstr>
      <vt:lpstr>AMPLIFICATION  by COLONIZATION</vt:lpstr>
      <vt:lpstr>MORE FOR LESS?</vt:lpstr>
      <vt:lpstr>Colonization </vt:lpstr>
      <vt:lpstr>SPREADING THE PLAGUE</vt:lpstr>
      <vt:lpstr>SOUTH AFRICA</vt:lpstr>
      <vt:lpstr>South African Politics</vt:lpstr>
      <vt:lpstr>Sexual practices</vt:lpstr>
      <vt:lpstr>Moralizing and Stigmatization</vt:lpstr>
      <vt:lpstr>Traditional biases</vt:lpstr>
      <vt:lpstr>    CAPITALISM AND THE HIGH PRICE OF H.A.R.T.</vt:lpstr>
      <vt:lpstr>FAILURE TO TREAT AS A PUBLIC HEALTH PROBLEM</vt:lpstr>
      <vt:lpstr>What of the Faith Based Community?</vt:lpstr>
      <vt:lpstr>Our  SDA Church was slow to respond</vt:lpstr>
      <vt:lpstr>Billions of dollars later </vt:lpstr>
      <vt:lpstr>The  Slow Medical Community </vt:lpstr>
      <vt:lpstr>PowerPoint Presentation</vt:lpstr>
      <vt:lpstr>PowerPoint Presentation</vt:lpstr>
    </vt:vector>
  </TitlesOfParts>
  <Company>GC of SDA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dc:title>
  <dc:creator>Handysides, Allan</dc:creator>
  <cp:lastModifiedBy>Handysides, Allan</cp:lastModifiedBy>
  <cp:revision>43</cp:revision>
  <cp:lastPrinted>2013-09-03T18:12:07Z</cp:lastPrinted>
  <dcterms:created xsi:type="dcterms:W3CDTF">2013-09-03T10:48:28Z</dcterms:created>
  <dcterms:modified xsi:type="dcterms:W3CDTF">2013-09-09T07:23:45Z</dcterms:modified>
</cp:coreProperties>
</file>